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2.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diagrams/colors1.xml" ContentType="application/vnd.openxmlformats-officedocument.drawingml.diagramColors+xml"/>
  <Override PartName="/ppt/diagrams/drawing1.xml" ContentType="application/vnd.ms-office.drawingml.diagramDrawing+xml"/>
  <Override PartName="/ppt/diagrams/colors3.xml" ContentType="application/vnd.openxmlformats-officedocument.drawingml.diagramColors+xml"/>
  <Override PartName="/ppt/diagrams/drawing3.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quickStyle3.xml" ContentType="application/vnd.openxmlformats-officedocument.drawingml.diagram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 id="2147483688" r:id="rId2"/>
  </p:sldMasterIdLst>
  <p:notesMasterIdLst>
    <p:notesMasterId r:id="rId85"/>
  </p:notesMasterIdLst>
  <p:handoutMasterIdLst>
    <p:handoutMasterId r:id="rId86"/>
  </p:handoutMasterIdLst>
  <p:sldIdLst>
    <p:sldId id="363" r:id="rId3"/>
    <p:sldId id="362" r:id="rId4"/>
    <p:sldId id="380" r:id="rId5"/>
    <p:sldId id="366" r:id="rId6"/>
    <p:sldId id="381" r:id="rId7"/>
    <p:sldId id="364" r:id="rId8"/>
    <p:sldId id="368" r:id="rId9"/>
    <p:sldId id="369" r:id="rId10"/>
    <p:sldId id="384" r:id="rId11"/>
    <p:sldId id="370" r:id="rId12"/>
    <p:sldId id="371" r:id="rId13"/>
    <p:sldId id="372" r:id="rId14"/>
    <p:sldId id="373" r:id="rId15"/>
    <p:sldId id="374" r:id="rId16"/>
    <p:sldId id="375" r:id="rId17"/>
    <p:sldId id="397" r:id="rId18"/>
    <p:sldId id="376" r:id="rId19"/>
    <p:sldId id="398" r:id="rId20"/>
    <p:sldId id="399" r:id="rId21"/>
    <p:sldId id="400" r:id="rId22"/>
    <p:sldId id="401" r:id="rId23"/>
    <p:sldId id="402" r:id="rId24"/>
    <p:sldId id="403" r:id="rId25"/>
    <p:sldId id="377" r:id="rId26"/>
    <p:sldId id="383" r:id="rId27"/>
    <p:sldId id="350" r:id="rId28"/>
    <p:sldId id="277" r:id="rId29"/>
    <p:sldId id="348" r:id="rId30"/>
    <p:sldId id="389" r:id="rId31"/>
    <p:sldId id="283" r:id="rId32"/>
    <p:sldId id="349" r:id="rId33"/>
    <p:sldId id="343" r:id="rId34"/>
    <p:sldId id="390" r:id="rId35"/>
    <p:sldId id="391" r:id="rId36"/>
    <p:sldId id="416" r:id="rId37"/>
    <p:sldId id="418" r:id="rId38"/>
    <p:sldId id="419" r:id="rId39"/>
    <p:sldId id="420" r:id="rId40"/>
    <p:sldId id="421" r:id="rId41"/>
    <p:sldId id="422" r:id="rId42"/>
    <p:sldId id="423" r:id="rId43"/>
    <p:sldId id="424" r:id="rId44"/>
    <p:sldId id="417" r:id="rId45"/>
    <p:sldId id="344" r:id="rId46"/>
    <p:sldId id="345" r:id="rId47"/>
    <p:sldId id="392" r:id="rId48"/>
    <p:sldId id="264" r:id="rId49"/>
    <p:sldId id="394" r:id="rId50"/>
    <p:sldId id="274" r:id="rId51"/>
    <p:sldId id="411" r:id="rId52"/>
    <p:sldId id="286" r:id="rId53"/>
    <p:sldId id="287" r:id="rId54"/>
    <p:sldId id="288" r:id="rId55"/>
    <p:sldId id="412" r:id="rId56"/>
    <p:sldId id="396" r:id="rId57"/>
    <p:sldId id="290" r:id="rId58"/>
    <p:sldId id="410" r:id="rId59"/>
    <p:sldId id="413" r:id="rId60"/>
    <p:sldId id="414" r:id="rId61"/>
    <p:sldId id="415" r:id="rId62"/>
    <p:sldId id="291" r:id="rId63"/>
    <p:sldId id="385" r:id="rId64"/>
    <p:sldId id="292" r:id="rId65"/>
    <p:sldId id="425" r:id="rId66"/>
    <p:sldId id="426" r:id="rId67"/>
    <p:sldId id="427" r:id="rId68"/>
    <p:sldId id="428" r:id="rId69"/>
    <p:sldId id="429" r:id="rId70"/>
    <p:sldId id="430" r:id="rId71"/>
    <p:sldId id="431" r:id="rId72"/>
    <p:sldId id="404" r:id="rId73"/>
    <p:sldId id="405" r:id="rId74"/>
    <p:sldId id="432" r:id="rId75"/>
    <p:sldId id="433" r:id="rId76"/>
    <p:sldId id="434" r:id="rId77"/>
    <p:sldId id="435" r:id="rId78"/>
    <p:sldId id="406" r:id="rId79"/>
    <p:sldId id="407" r:id="rId80"/>
    <p:sldId id="408" r:id="rId81"/>
    <p:sldId id="409" r:id="rId82"/>
    <p:sldId id="378" r:id="rId83"/>
    <p:sldId id="37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42" d="100"/>
          <a:sy n="42" d="100"/>
        </p:scale>
        <p:origin x="60" y="74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93"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customXml" Target="../customXml/item2.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5" qsCatId="simple" csTypeId="urn:microsoft.com/office/officeart/2005/8/colors/accent1_3" csCatId="accent1" phldr="1"/>
      <dgm:spPr/>
      <dgm:t>
        <a:bodyPr/>
        <a:lstStyle/>
        <a:p>
          <a:endParaRPr lang="en-GB"/>
        </a:p>
      </dgm:t>
    </dgm:pt>
    <dgm:pt modelId="{B06FD9A9-7EBF-4AB8-BFE5-D5365738A639}">
      <dgm:prSet phldrT="[Text]" custT="1"/>
      <dgm:spPr>
        <a:solidFill>
          <a:schemeClr val="accent1">
            <a:lumMod val="90000"/>
            <a:lumOff val="10000"/>
          </a:schemeClr>
        </a:solidFill>
      </dgm:spPr>
      <dgm:t>
        <a:bodyPr/>
        <a:lstStyle/>
        <a:p>
          <a:pPr algn="ctr"/>
          <a:r>
            <a:rPr lang="en-US" sz="1100" dirty="0">
              <a:solidFill>
                <a:schemeClr val="bg1"/>
              </a:solidFill>
            </a:rPr>
            <a:t>Vehicle Type and License Plate Detection</a:t>
          </a:r>
          <a:endParaRPr lang="en-GB" sz="1100" b="0" dirty="0">
            <a:solidFill>
              <a:schemeClr val="bg1"/>
            </a:solidFill>
            <a:latin typeface="+mj-lt"/>
            <a:cs typeface="Times New Roman" panose="02020603050405020304" pitchFamily="18" charset="0"/>
          </a:endParaRP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dirty="0">
              <a:latin typeface="+mj-lt"/>
              <a:cs typeface="Times New Roman" panose="02020603050405020304" pitchFamily="18" charset="0"/>
            </a:rPr>
            <a:t>1.1 </a:t>
          </a:r>
          <a:r>
            <a:rPr lang="en-US" sz="1000" dirty="0"/>
            <a:t>Background Study on Expressway</a:t>
          </a:r>
          <a:endParaRPr lang="en-GB" sz="1000" b="0" dirty="0">
            <a:latin typeface="+mj-lt"/>
            <a:cs typeface="Times New Roman" panose="02020603050405020304" pitchFamily="18" charset="0"/>
          </a:endParaRP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a:t>
          </a:r>
          <a:r>
            <a:rPr lang="en-US" sz="1000"/>
            <a:t>Scope Identification </a:t>
          </a:r>
          <a:endParaRPr lang="en-GB" sz="1000" b="0">
            <a:latin typeface="+mj-lt"/>
            <a:cs typeface="Times New Roman" panose="02020603050405020304" pitchFamily="18" charset="0"/>
          </a:endParaRP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a:t>
          </a:r>
          <a:r>
            <a:rPr lang="en-US" sz="1000"/>
            <a:t>Project Proposal Creation </a:t>
          </a:r>
          <a:endParaRPr lang="en-GB" sz="1000" b="0">
            <a:latin typeface="+mj-lt"/>
            <a:cs typeface="Times New Roman" panose="02020603050405020304" pitchFamily="18" charset="0"/>
          </a:endParaRP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a:t>
          </a:r>
          <a:r>
            <a:rPr lang="en-US" sz="1000" dirty="0"/>
            <a:t>Implement vehicle identification and classification </a:t>
          </a:r>
          <a:endParaRPr lang="en-GB" sz="1000" b="0" dirty="0">
            <a:latin typeface="+mj-lt"/>
            <a:cs typeface="Times New Roman" panose="02020603050405020304" pitchFamily="18" charset="0"/>
          </a:endParaRP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a:t>
          </a:r>
          <a:r>
            <a:rPr lang="en-US" sz="1000" dirty="0"/>
            <a:t>Implement license plate identification </a:t>
          </a:r>
          <a:endParaRPr lang="en-GB" sz="1000" b="0" dirty="0">
            <a:latin typeface="+mj-lt"/>
            <a:cs typeface="Times New Roman" panose="02020603050405020304" pitchFamily="18" charset="0"/>
          </a:endParaRP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1B5E08BA-C1A9-4523-B190-2DDB750D5B0A}">
      <dgm:prSet custT="1"/>
      <dgm:spPr/>
      <dgm:t>
        <a:bodyPr/>
        <a:lstStyle/>
        <a:p>
          <a:pPr algn="ctr"/>
          <a:r>
            <a:rPr lang="en-GB" sz="1000" b="0">
              <a:latin typeface="+mj-lt"/>
              <a:cs typeface="Times New Roman" panose="02020603050405020304" pitchFamily="18" charset="0"/>
            </a:rPr>
            <a:t>4.1 </a:t>
          </a:r>
          <a:r>
            <a:rPr lang="en-US" sz="1000"/>
            <a:t>Unit Testing</a:t>
          </a:r>
          <a:endParaRPr lang="en-GB" sz="1000" b="0">
            <a:latin typeface="+mj-lt"/>
            <a:cs typeface="Times New Roman" panose="02020603050405020304" pitchFamily="18" charset="0"/>
          </a:endParaRP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a:t>
          </a:r>
          <a:r>
            <a:rPr lang="en-US" sz="1000"/>
            <a:t>Integration Testing</a:t>
          </a:r>
          <a:endParaRPr lang="en-GB" sz="1000" b="0">
            <a:latin typeface="+mj-lt"/>
            <a:cs typeface="Times New Roman" panose="02020603050405020304" pitchFamily="18" charset="0"/>
          </a:endParaRP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a:t>
          </a:r>
          <a:r>
            <a:rPr lang="en-US" sz="1000"/>
            <a:t>System Testing</a:t>
          </a:r>
          <a:endParaRPr lang="en-GB" sz="1000" b="0">
            <a:latin typeface="+mj-lt"/>
            <a:cs typeface="Times New Roman" panose="02020603050405020304" pitchFamily="18" charset="0"/>
          </a:endParaRP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US" sz="1000"/>
            <a:t>5.1 Research Paper and Final Report </a:t>
          </a:r>
          <a:endParaRPr lang="en-GB" sz="1000" b="0">
            <a:latin typeface="+mj-lt"/>
            <a:cs typeface="Times New Roman" panose="02020603050405020304" pitchFamily="18" charset="0"/>
          </a:endParaRP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3"/>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3"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3"/>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3"/>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3"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3"/>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3"/>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3"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3"/>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3"/>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3"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3"/>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3"/>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3"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3"/>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3"/>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3"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3"/>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3"/>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3"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3"/>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3"/>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3" custScaleX="128736" custScaleY="75132" custLinFactNeighborX="-6852">
        <dgm:presLayoutVars>
          <dgm:chPref val="3"/>
        </dgm:presLayoutVars>
      </dgm:prSet>
      <dgm:spPr/>
    </dgm:pt>
    <dgm:pt modelId="{9DE2B788-414E-4645-8773-E7436C57AD7A}" type="pres">
      <dgm:prSet presAssocID="{5C0DA7A1-98F1-4D28-A934-2D9E70CBEE4A}" presName="rootConnector" presStyleLbl="node3" presStyleIdx="7" presStyleCnt="13"/>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3"/>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3" custScaleX="125364" custScaleY="109201"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3"/>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9" presStyleCnt="13"/>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9" presStyleCnt="13"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9" presStyleCnt="13"/>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0" presStyleCnt="13"/>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0" presStyleCnt="13"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0" presStyleCnt="13"/>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1" presStyleCnt="13"/>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1" presStyleCnt="13"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1" presStyleCnt="13"/>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2" presStyleCnt="13"/>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2" presStyleCnt="13" custScaleX="118198" custScaleY="75132">
        <dgm:presLayoutVars>
          <dgm:chPref val="3"/>
        </dgm:presLayoutVars>
      </dgm:prSet>
      <dgm:spPr/>
    </dgm:pt>
    <dgm:pt modelId="{D7D33753-0B6E-4C01-A6ED-075E19DD7DA2}" type="pres">
      <dgm:prSet presAssocID="{57390233-ED46-4687-B865-A285C03D6921}" presName="rootConnector" presStyleLbl="node3" presStyleIdx="12" presStyleCnt="13"/>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34B5897F-0C08-46D4-BA90-27580BE91C54}" srcId="{29F980D9-5756-4FB3-B9D4-E24E47620D19}" destId="{D0D25C7D-4328-45F0-8F53-04D8B61F2EF6}" srcOrd="1" destOrd="0" parTransId="{DE2DC99F-7708-41E3-A286-1047D7573EC2}" sibTransId="{73EA64A0-054C-4981-BE26-F369FF6523A7}"/>
    <dgm:cxn modelId="{B0E4D28A-6CB4-4A62-9FAE-B14732E2E0A2}" srcId="{B4ECE28B-0188-42C4-8391-70FC6BC31326}" destId="{97A62C49-5D7F-45DA-B237-3460DC8E3105}" srcOrd="0" destOrd="0" parTransId="{E2A28F45-3D9D-44BE-A885-820415A48EAD}" sibTransId="{B1E60801-6E50-429A-BFFD-B4F490699754}"/>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en-GB"/>
        </a:p>
      </dgm:t>
    </dgm:pt>
    <dgm:pt modelId="{B06FD9A9-7EBF-4AB8-BFE5-D5365738A639}">
      <dgm:prSet phldrT="[Text]" custT="1"/>
      <dgm:spPr/>
      <dgm:t>
        <a:bodyPr/>
        <a:lstStyle/>
        <a:p>
          <a:pPr algn="ctr"/>
          <a:r>
            <a:rPr lang="en-US" sz="1100" dirty="0"/>
            <a:t>Violations Detection</a:t>
          </a:r>
          <a:endParaRPr lang="en-GB" sz="1100" b="0" dirty="0">
            <a:latin typeface="+mj-lt"/>
            <a:cs typeface="Times New Roman" panose="02020603050405020304" pitchFamily="18" charset="0"/>
          </a:endParaRP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dirty="0">
              <a:latin typeface="+mj-lt"/>
              <a:cs typeface="Times New Roman" panose="02020603050405020304" pitchFamily="18" charset="0"/>
            </a:rPr>
            <a:t>1.1 </a:t>
          </a:r>
          <a:r>
            <a:rPr lang="en-US" sz="1000" dirty="0"/>
            <a:t>Background Study on Domain</a:t>
          </a:r>
          <a:endParaRPr lang="en-GB" sz="1000" b="0" dirty="0">
            <a:latin typeface="+mj-lt"/>
            <a:cs typeface="Times New Roman" panose="02020603050405020304" pitchFamily="18" charset="0"/>
          </a:endParaRP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dirty="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a:t>
          </a:r>
          <a:r>
            <a:rPr lang="en-US" sz="1000"/>
            <a:t>Scope Identification </a:t>
          </a:r>
          <a:endParaRPr lang="en-GB" sz="1000" b="0">
            <a:latin typeface="+mj-lt"/>
            <a:cs typeface="Times New Roman" panose="02020603050405020304" pitchFamily="18" charset="0"/>
          </a:endParaRP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a:t>
          </a:r>
          <a:r>
            <a:rPr lang="en-US" sz="1000"/>
            <a:t>Project Proposal Creation </a:t>
          </a:r>
          <a:endParaRPr lang="en-GB" sz="1000" b="0">
            <a:latin typeface="+mj-lt"/>
            <a:cs typeface="Times New Roman" panose="02020603050405020304" pitchFamily="18" charset="0"/>
          </a:endParaRP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a:t>
          </a:r>
          <a:r>
            <a:rPr lang="en-US" sz="1000" dirty="0"/>
            <a:t>Implement Vehicle detection</a:t>
          </a:r>
          <a:endParaRPr lang="en-GB" sz="1000" b="0" dirty="0">
            <a:latin typeface="+mj-lt"/>
            <a:cs typeface="Times New Roman" panose="02020603050405020304" pitchFamily="18" charset="0"/>
          </a:endParaRP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a:t>
          </a:r>
          <a:r>
            <a:rPr lang="en-US" sz="1000" dirty="0"/>
            <a:t>Implement for Identify vehicle number plate.</a:t>
          </a:r>
          <a:endParaRPr lang="en-GB" sz="1000" b="0" dirty="0">
            <a:latin typeface="+mj-lt"/>
            <a:cs typeface="Times New Roman" panose="02020603050405020304" pitchFamily="18" charset="0"/>
          </a:endParaRP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2EA0E40C-ECD4-48E6-91B7-2BBD68287BFB}">
      <dgm:prSet custT="1"/>
      <dgm:spPr/>
      <dgm:t>
        <a:bodyPr/>
        <a:lstStyle/>
        <a:p>
          <a:pPr algn="ctr"/>
          <a:r>
            <a:rPr lang="en-GB" sz="1000" b="0" dirty="0">
              <a:latin typeface="+mj-lt"/>
              <a:cs typeface="Times New Roman" panose="02020603050405020304" pitchFamily="18" charset="0"/>
            </a:rPr>
            <a:t>3.3 </a:t>
          </a:r>
          <a:r>
            <a:rPr lang="en-US" sz="1000" dirty="0"/>
            <a:t>Implement automatically violation detection</a:t>
          </a:r>
          <a:endParaRPr lang="en-GB" sz="1000" b="0" dirty="0">
            <a:latin typeface="+mj-lt"/>
            <a:cs typeface="Times New Roman" panose="02020603050405020304" pitchFamily="18" charset="0"/>
          </a:endParaRPr>
        </a:p>
      </dgm:t>
    </dgm:pt>
    <dgm:pt modelId="{D0ECAC28-70F9-49B5-91E9-CC3AA35E3171}" type="parTrans" cxnId="{CF0BFF5E-0D73-43E4-AC56-F22A1C1CE890}">
      <dgm:prSet/>
      <dgm:spPr/>
      <dgm:t>
        <a:bodyPr/>
        <a:lstStyle/>
        <a:p>
          <a:pPr algn="ctr"/>
          <a:endParaRPr lang="en-GB" sz="1800" b="0">
            <a:latin typeface="+mj-lt"/>
          </a:endParaRPr>
        </a:p>
      </dgm:t>
    </dgm:pt>
    <dgm:pt modelId="{9E1091FE-A381-4330-9CAC-5E3DC804CB33}" type="sibTrans" cxnId="{CF0BFF5E-0D73-43E4-AC56-F22A1C1CE890}">
      <dgm:prSet/>
      <dgm:spPr/>
      <dgm:t>
        <a:bodyPr/>
        <a:lstStyle/>
        <a:p>
          <a:pPr algn="ctr"/>
          <a:endParaRPr lang="en-GB" sz="1800" b="0">
            <a:latin typeface="+mj-lt"/>
          </a:endParaRPr>
        </a:p>
      </dgm:t>
    </dgm:pt>
    <dgm:pt modelId="{2837E746-6A10-4D91-874E-04E49B377058}">
      <dgm:prSet custT="1"/>
      <dgm:spPr/>
      <dgm:t>
        <a:bodyPr/>
        <a:lstStyle/>
        <a:p>
          <a:pPr algn="ctr"/>
          <a:r>
            <a:rPr lang="en-GB" sz="1000" b="0" dirty="0">
              <a:latin typeface="+mj-lt"/>
              <a:cs typeface="Times New Roman" panose="02020603050405020304" pitchFamily="18" charset="0"/>
            </a:rPr>
            <a:t>3.4 </a:t>
          </a:r>
          <a:r>
            <a:rPr lang="en-US" sz="1000" dirty="0"/>
            <a:t>Implement for notify to the management</a:t>
          </a:r>
          <a:endParaRPr lang="en-GB" sz="1000" b="0" dirty="0">
            <a:latin typeface="+mj-lt"/>
            <a:cs typeface="Times New Roman" panose="02020603050405020304" pitchFamily="18" charset="0"/>
          </a:endParaRPr>
        </a:p>
      </dgm:t>
    </dgm:pt>
    <dgm:pt modelId="{51B31872-DCF1-404B-9DB6-9E565A416006}" type="parTrans" cxnId="{8FE280F4-F14A-4A3D-A716-DAD3978C83EB}">
      <dgm:prSet/>
      <dgm:spPr/>
      <dgm:t>
        <a:bodyPr/>
        <a:lstStyle/>
        <a:p>
          <a:pPr algn="ctr"/>
          <a:endParaRPr lang="en-GB" sz="1800" b="0">
            <a:latin typeface="+mj-lt"/>
          </a:endParaRPr>
        </a:p>
      </dgm:t>
    </dgm:pt>
    <dgm:pt modelId="{7AEF37FF-0049-44AA-94D3-31BB6C87E4BC}" type="sibTrans" cxnId="{8FE280F4-F14A-4A3D-A716-DAD3978C83EB}">
      <dgm:prSet/>
      <dgm:spPr/>
      <dgm:t>
        <a:bodyPr/>
        <a:lstStyle/>
        <a:p>
          <a:pPr algn="ctr"/>
          <a:endParaRPr lang="en-GB" sz="1800" b="0">
            <a:latin typeface="+mj-lt"/>
          </a:endParaRPr>
        </a:p>
      </dgm:t>
    </dgm:pt>
    <dgm:pt modelId="{1B5E08BA-C1A9-4523-B190-2DDB750D5B0A}">
      <dgm:prSet custT="1"/>
      <dgm:spPr/>
      <dgm:t>
        <a:bodyPr/>
        <a:lstStyle/>
        <a:p>
          <a:pPr algn="ctr"/>
          <a:r>
            <a:rPr lang="en-GB" sz="1000" b="0" dirty="0">
              <a:latin typeface="+mj-lt"/>
              <a:cs typeface="Times New Roman" panose="02020603050405020304" pitchFamily="18" charset="0"/>
            </a:rPr>
            <a:t>4.1 </a:t>
          </a:r>
          <a:r>
            <a:rPr lang="en-US" sz="1000" dirty="0"/>
            <a:t>Unit Testing</a:t>
          </a:r>
          <a:endParaRPr lang="en-GB" sz="1000" b="0" dirty="0">
            <a:latin typeface="+mj-lt"/>
            <a:cs typeface="Times New Roman" panose="02020603050405020304" pitchFamily="18" charset="0"/>
          </a:endParaRP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a:t>
          </a:r>
          <a:r>
            <a:rPr lang="en-US" sz="1000"/>
            <a:t>Integration Testing</a:t>
          </a:r>
          <a:endParaRPr lang="en-GB" sz="1000" b="0">
            <a:latin typeface="+mj-lt"/>
            <a:cs typeface="Times New Roman" panose="02020603050405020304" pitchFamily="18" charset="0"/>
          </a:endParaRP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a:t>
          </a:r>
          <a:r>
            <a:rPr lang="en-US" sz="1000"/>
            <a:t>System Testing</a:t>
          </a:r>
          <a:endParaRPr lang="en-GB" sz="1000" b="0">
            <a:latin typeface="+mj-lt"/>
            <a:cs typeface="Times New Roman" panose="02020603050405020304" pitchFamily="18" charset="0"/>
          </a:endParaRP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US" sz="1000"/>
            <a:t>5.1 Research Paper and Final Report </a:t>
          </a:r>
          <a:endParaRPr lang="en-GB" sz="1000" b="0">
            <a:latin typeface="+mj-lt"/>
            <a:cs typeface="Times New Roman" panose="02020603050405020304" pitchFamily="18" charset="0"/>
          </a:endParaRP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5"/>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5"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5"/>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5"/>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5"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5"/>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5"/>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5"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5"/>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5"/>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5"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5"/>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5"/>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5"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5"/>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5"/>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5"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5"/>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5"/>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5"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5"/>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5"/>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5" custScaleX="128736" custScaleY="75132" custLinFactNeighborX="-6852">
        <dgm:presLayoutVars>
          <dgm:chPref val="3"/>
        </dgm:presLayoutVars>
      </dgm:prSet>
      <dgm:spPr/>
    </dgm:pt>
    <dgm:pt modelId="{9DE2B788-414E-4645-8773-E7436C57AD7A}" type="pres">
      <dgm:prSet presAssocID="{5C0DA7A1-98F1-4D28-A934-2D9E70CBEE4A}" presName="rootConnector" presStyleLbl="node3" presStyleIdx="7" presStyleCnt="15"/>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5"/>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5" custScaleX="125364" custScaleY="109201"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5"/>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12A9F1A0-EA8F-47E2-8CEA-49CAA403F236}" type="pres">
      <dgm:prSet presAssocID="{D0ECAC28-70F9-49B5-91E9-CC3AA35E3171}" presName="Name37" presStyleLbl="parChTrans1D3" presStyleIdx="9" presStyleCnt="15"/>
      <dgm:spPr/>
    </dgm:pt>
    <dgm:pt modelId="{18EC7143-2AB8-4E67-8D89-40EF55BA756B}" type="pres">
      <dgm:prSet presAssocID="{2EA0E40C-ECD4-48E6-91B7-2BBD68287BFB}" presName="hierRoot2" presStyleCnt="0">
        <dgm:presLayoutVars>
          <dgm:hierBranch val="init"/>
        </dgm:presLayoutVars>
      </dgm:prSet>
      <dgm:spPr/>
    </dgm:pt>
    <dgm:pt modelId="{9C819D86-BCF5-4BE3-A921-1744B3DEFD4B}" type="pres">
      <dgm:prSet presAssocID="{2EA0E40C-ECD4-48E6-91B7-2BBD68287BFB}" presName="rootComposite" presStyleCnt="0"/>
      <dgm:spPr/>
    </dgm:pt>
    <dgm:pt modelId="{6F0A0EBA-4839-4F14-86ED-8A18487B77A0}" type="pres">
      <dgm:prSet presAssocID="{2EA0E40C-ECD4-48E6-91B7-2BBD68287BFB}" presName="rootText" presStyleLbl="node3" presStyleIdx="9" presStyleCnt="15" custScaleX="123213" custScaleY="75132" custLinFactNeighborX="-4880" custLinFactNeighborY="-3944">
        <dgm:presLayoutVars>
          <dgm:chPref val="3"/>
        </dgm:presLayoutVars>
      </dgm:prSet>
      <dgm:spPr/>
    </dgm:pt>
    <dgm:pt modelId="{D3D1F7EC-18CE-401D-80EF-E9389FE6227F}" type="pres">
      <dgm:prSet presAssocID="{2EA0E40C-ECD4-48E6-91B7-2BBD68287BFB}" presName="rootConnector" presStyleLbl="node3" presStyleIdx="9" presStyleCnt="15"/>
      <dgm:spPr/>
    </dgm:pt>
    <dgm:pt modelId="{DAC3D3F1-17F6-41EB-A8DE-4BF21AB6CF66}" type="pres">
      <dgm:prSet presAssocID="{2EA0E40C-ECD4-48E6-91B7-2BBD68287BFB}" presName="hierChild4" presStyleCnt="0"/>
      <dgm:spPr/>
    </dgm:pt>
    <dgm:pt modelId="{4913A707-165E-4A80-8622-2B94A4E96829}" type="pres">
      <dgm:prSet presAssocID="{2EA0E40C-ECD4-48E6-91B7-2BBD68287BFB}" presName="hierChild5" presStyleCnt="0"/>
      <dgm:spPr/>
    </dgm:pt>
    <dgm:pt modelId="{BCD80964-4277-4591-A39D-CE6D8D1A0F71}" type="pres">
      <dgm:prSet presAssocID="{51B31872-DCF1-404B-9DB6-9E565A416006}" presName="Name37" presStyleLbl="parChTrans1D3" presStyleIdx="10" presStyleCnt="15"/>
      <dgm:spPr/>
    </dgm:pt>
    <dgm:pt modelId="{BCB425AC-A8D5-4D72-88AC-84A0C8D33302}" type="pres">
      <dgm:prSet presAssocID="{2837E746-6A10-4D91-874E-04E49B377058}" presName="hierRoot2" presStyleCnt="0">
        <dgm:presLayoutVars>
          <dgm:hierBranch val="init"/>
        </dgm:presLayoutVars>
      </dgm:prSet>
      <dgm:spPr/>
    </dgm:pt>
    <dgm:pt modelId="{B2D83887-6867-422B-959B-45D41D9B93E9}" type="pres">
      <dgm:prSet presAssocID="{2837E746-6A10-4D91-874E-04E49B377058}" presName="rootComposite" presStyleCnt="0"/>
      <dgm:spPr/>
    </dgm:pt>
    <dgm:pt modelId="{08DF8AA8-AB4A-4B9F-AE40-29F04DE306A0}" type="pres">
      <dgm:prSet presAssocID="{2837E746-6A10-4D91-874E-04E49B377058}" presName="rootText" presStyleLbl="node3" presStyleIdx="10" presStyleCnt="15" custScaleX="138030" custScaleY="75132" custLinFactNeighborX="-2908" custLinFactNeighborY="-5916">
        <dgm:presLayoutVars>
          <dgm:chPref val="3"/>
        </dgm:presLayoutVars>
      </dgm:prSet>
      <dgm:spPr/>
    </dgm:pt>
    <dgm:pt modelId="{60CD507B-9935-44CC-9BCE-720E92E80F75}" type="pres">
      <dgm:prSet presAssocID="{2837E746-6A10-4D91-874E-04E49B377058}" presName="rootConnector" presStyleLbl="node3" presStyleIdx="10" presStyleCnt="15"/>
      <dgm:spPr/>
    </dgm:pt>
    <dgm:pt modelId="{0B321CA9-214B-4EEC-896E-ED5588D1FF92}" type="pres">
      <dgm:prSet presAssocID="{2837E746-6A10-4D91-874E-04E49B377058}" presName="hierChild4" presStyleCnt="0"/>
      <dgm:spPr/>
    </dgm:pt>
    <dgm:pt modelId="{2E807376-FAE0-4CB8-A347-88C9622ECE80}" type="pres">
      <dgm:prSet presAssocID="{2837E746-6A10-4D91-874E-04E49B377058}"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11" presStyleCnt="15"/>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11" presStyleCnt="15"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11" presStyleCnt="15"/>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2" presStyleCnt="15"/>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2" presStyleCnt="15"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2" presStyleCnt="15"/>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3" presStyleCnt="15"/>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3" presStyleCnt="15"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3" presStyleCnt="15"/>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4" presStyleCnt="15"/>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4" presStyleCnt="15" custScaleX="118198" custScaleY="75132">
        <dgm:presLayoutVars>
          <dgm:chPref val="3"/>
        </dgm:presLayoutVars>
      </dgm:prSet>
      <dgm:spPr/>
    </dgm:pt>
    <dgm:pt modelId="{D7D33753-0B6E-4C01-A6ED-075E19DD7DA2}" type="pres">
      <dgm:prSet presAssocID="{57390233-ED46-4687-B865-A285C03D6921}" presName="rootConnector" presStyleLbl="node3" presStyleIdx="14" presStyleCnt="15"/>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3E08D323-BF46-412C-83FA-9EFFBAF6136D}" type="presOf" srcId="{51B31872-DCF1-404B-9DB6-9E565A416006}" destId="{BCD80964-4277-4591-A39D-CE6D8D1A0F71}"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CF0BFF5E-0D73-43E4-AC56-F22A1C1CE890}" srcId="{3A1BAC50-3F86-4A66-BD36-2A40BA7BE91D}" destId="{2EA0E40C-ECD4-48E6-91B7-2BBD68287BFB}" srcOrd="2" destOrd="0" parTransId="{D0ECAC28-70F9-49B5-91E9-CC3AA35E3171}" sibTransId="{9E1091FE-A381-4330-9CAC-5E3DC804CB33}"/>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34B5897F-0C08-46D4-BA90-27580BE91C54}" srcId="{29F980D9-5756-4FB3-B9D4-E24E47620D19}" destId="{D0D25C7D-4328-45F0-8F53-04D8B61F2EF6}" srcOrd="1" destOrd="0" parTransId="{DE2DC99F-7708-41E3-A286-1047D7573EC2}" sibTransId="{73EA64A0-054C-4981-BE26-F369FF6523A7}"/>
    <dgm:cxn modelId="{B0E4D28A-6CB4-4A62-9FAE-B14732E2E0A2}" srcId="{B4ECE28B-0188-42C4-8391-70FC6BC31326}" destId="{97A62C49-5D7F-45DA-B237-3460DC8E3105}" srcOrd="0" destOrd="0" parTransId="{E2A28F45-3D9D-44BE-A885-820415A48EAD}" sibTransId="{B1E60801-6E50-429A-BFFD-B4F490699754}"/>
    <dgm:cxn modelId="{6D2A848B-E5DD-4E37-AE1A-9FDC0E6C6A33}" type="presOf" srcId="{2837E746-6A10-4D91-874E-04E49B377058}" destId="{08DF8AA8-AB4A-4B9F-AE40-29F04DE306A0}" srcOrd="0" destOrd="0" presId="urn:microsoft.com/office/officeart/2005/8/layout/orgChart1"/>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5402819B-228E-49D3-9CC3-6526149657AB}" type="presOf" srcId="{D0ECAC28-70F9-49B5-91E9-CC3AA35E3171}" destId="{12A9F1A0-EA8F-47E2-8CEA-49CAA403F236}"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8F3591BD-A2DA-45B3-947E-07B3204D3886}" type="presOf" srcId="{2EA0E40C-ECD4-48E6-91B7-2BBD68287BFB}" destId="{D3D1F7EC-18CE-401D-80EF-E9389FE6227F}" srcOrd="1"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940124CF-5057-4322-A651-8ACFB6D6168E}" type="presOf" srcId="{2837E746-6A10-4D91-874E-04E49B377058}" destId="{60CD507B-9935-44CC-9BCE-720E92E80F75}" srcOrd="1" destOrd="0" presId="urn:microsoft.com/office/officeart/2005/8/layout/orgChart1"/>
    <dgm:cxn modelId="{59B016D1-C563-4426-B08E-6E528D9AEF97}" type="presOf" srcId="{2EA0E40C-ECD4-48E6-91B7-2BBD68287BFB}" destId="{6F0A0EBA-4839-4F14-86ED-8A18487B77A0}" srcOrd="0" destOrd="0" presId="urn:microsoft.com/office/officeart/2005/8/layout/orgChart1"/>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8FE280F4-F14A-4A3D-A716-DAD3978C83EB}" srcId="{3A1BAC50-3F86-4A66-BD36-2A40BA7BE91D}" destId="{2837E746-6A10-4D91-874E-04E49B377058}" srcOrd="3" destOrd="0" parTransId="{51B31872-DCF1-404B-9DB6-9E565A416006}" sibTransId="{7AEF37FF-0049-44AA-94D3-31BB6C87E4BC}"/>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BBCB3687-B4FC-48D1-848A-1700ABC7B151}" type="presParOf" srcId="{ED43B605-0745-4A8B-BE8D-46AD6DD96A63}" destId="{12A9F1A0-EA8F-47E2-8CEA-49CAA403F236}" srcOrd="4" destOrd="0" presId="urn:microsoft.com/office/officeart/2005/8/layout/orgChart1"/>
    <dgm:cxn modelId="{BC45C311-B240-466E-9565-81A0FAD6E2A0}" type="presParOf" srcId="{ED43B605-0745-4A8B-BE8D-46AD6DD96A63}" destId="{18EC7143-2AB8-4E67-8D89-40EF55BA756B}" srcOrd="5" destOrd="0" presId="urn:microsoft.com/office/officeart/2005/8/layout/orgChart1"/>
    <dgm:cxn modelId="{E80100DD-2E41-4369-95D5-2763AC7C88D9}" type="presParOf" srcId="{18EC7143-2AB8-4E67-8D89-40EF55BA756B}" destId="{9C819D86-BCF5-4BE3-A921-1744B3DEFD4B}" srcOrd="0" destOrd="0" presId="urn:microsoft.com/office/officeart/2005/8/layout/orgChart1"/>
    <dgm:cxn modelId="{7E7DC045-6A5C-4397-A2FA-F15B6B0305D7}" type="presParOf" srcId="{9C819D86-BCF5-4BE3-A921-1744B3DEFD4B}" destId="{6F0A0EBA-4839-4F14-86ED-8A18487B77A0}" srcOrd="0" destOrd="0" presId="urn:microsoft.com/office/officeart/2005/8/layout/orgChart1"/>
    <dgm:cxn modelId="{926C698C-2AA8-4489-984B-097EBFFFD753}" type="presParOf" srcId="{9C819D86-BCF5-4BE3-A921-1744B3DEFD4B}" destId="{D3D1F7EC-18CE-401D-80EF-E9389FE6227F}" srcOrd="1" destOrd="0" presId="urn:microsoft.com/office/officeart/2005/8/layout/orgChart1"/>
    <dgm:cxn modelId="{25D5BA35-A856-43D7-8445-EEF4D957B353}" type="presParOf" srcId="{18EC7143-2AB8-4E67-8D89-40EF55BA756B}" destId="{DAC3D3F1-17F6-41EB-A8DE-4BF21AB6CF66}" srcOrd="1" destOrd="0" presId="urn:microsoft.com/office/officeart/2005/8/layout/orgChart1"/>
    <dgm:cxn modelId="{0A81BD9D-B56A-4070-AF40-25E500C696AC}" type="presParOf" srcId="{18EC7143-2AB8-4E67-8D89-40EF55BA756B}" destId="{4913A707-165E-4A80-8622-2B94A4E96829}" srcOrd="2" destOrd="0" presId="urn:microsoft.com/office/officeart/2005/8/layout/orgChart1"/>
    <dgm:cxn modelId="{B1CC167E-FE45-4ECA-BB3F-2093F63676E2}" type="presParOf" srcId="{ED43B605-0745-4A8B-BE8D-46AD6DD96A63}" destId="{BCD80964-4277-4591-A39D-CE6D8D1A0F71}" srcOrd="6" destOrd="0" presId="urn:microsoft.com/office/officeart/2005/8/layout/orgChart1"/>
    <dgm:cxn modelId="{22C10E4F-63C7-417C-B34B-34D3824CBD0E}" type="presParOf" srcId="{ED43B605-0745-4A8B-BE8D-46AD6DD96A63}" destId="{BCB425AC-A8D5-4D72-88AC-84A0C8D33302}" srcOrd="7" destOrd="0" presId="urn:microsoft.com/office/officeart/2005/8/layout/orgChart1"/>
    <dgm:cxn modelId="{4B64DEF5-6A20-49EC-818E-E0D05026E83C}" type="presParOf" srcId="{BCB425AC-A8D5-4D72-88AC-84A0C8D33302}" destId="{B2D83887-6867-422B-959B-45D41D9B93E9}" srcOrd="0" destOrd="0" presId="urn:microsoft.com/office/officeart/2005/8/layout/orgChart1"/>
    <dgm:cxn modelId="{7E2CFB3E-C4B4-4CDB-9929-5D2203705B53}" type="presParOf" srcId="{B2D83887-6867-422B-959B-45D41D9B93E9}" destId="{08DF8AA8-AB4A-4B9F-AE40-29F04DE306A0}" srcOrd="0" destOrd="0" presId="urn:microsoft.com/office/officeart/2005/8/layout/orgChart1"/>
    <dgm:cxn modelId="{0C63429E-D453-41EE-B338-B5FC2EC43E62}" type="presParOf" srcId="{B2D83887-6867-422B-959B-45D41D9B93E9}" destId="{60CD507B-9935-44CC-9BCE-720E92E80F75}" srcOrd="1" destOrd="0" presId="urn:microsoft.com/office/officeart/2005/8/layout/orgChart1"/>
    <dgm:cxn modelId="{778F14E8-0F73-4911-85B4-B18C87496EFB}" type="presParOf" srcId="{BCB425AC-A8D5-4D72-88AC-84A0C8D33302}" destId="{0B321CA9-214B-4EEC-896E-ED5588D1FF92}" srcOrd="1" destOrd="0" presId="urn:microsoft.com/office/officeart/2005/8/layout/orgChart1"/>
    <dgm:cxn modelId="{4708398B-3A63-4611-AD92-F3D65A1B56A2}" type="presParOf" srcId="{BCB425AC-A8D5-4D72-88AC-84A0C8D33302}" destId="{2E807376-FAE0-4CB8-A347-88C9622ECE80}"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5" qsCatId="simple" csTypeId="urn:microsoft.com/office/officeart/2005/8/colors/accent1_3" csCatId="accent1" phldr="1"/>
      <dgm:spPr/>
      <dgm:t>
        <a:bodyPr/>
        <a:lstStyle/>
        <a:p>
          <a:endParaRPr lang="en-GB"/>
        </a:p>
      </dgm:t>
    </dgm:pt>
    <dgm:pt modelId="{B06FD9A9-7EBF-4AB8-BFE5-D5365738A639}">
      <dgm:prSet phldrT="[Text]" custT="1"/>
      <dgm:spPr/>
      <dgm:t>
        <a:bodyPr/>
        <a:lstStyle/>
        <a:p>
          <a:pPr algn="ctr"/>
          <a:r>
            <a:rPr lang="en-GB" sz="1100" b="0" dirty="0">
              <a:latin typeface="+mj-lt"/>
              <a:cs typeface="Times New Roman" panose="02020603050405020304" pitchFamily="18" charset="0"/>
            </a:rPr>
            <a:t>Speed Violation Detecting System</a:t>
          </a: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a:latin typeface="+mj-lt"/>
              <a:cs typeface="Times New Roman" panose="02020603050405020304" pitchFamily="18" charset="0"/>
            </a:rPr>
            <a:t>1.1 Research on the domain</a:t>
          </a: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dirty="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Scope selection</a:t>
          </a: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Project proposal development</a:t>
          </a: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Data collection (CCTV Videos) and Extracting Frames</a:t>
          </a: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Detecting the vehicles</a:t>
          </a: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2EA0E40C-ECD4-48E6-91B7-2BBD68287BFB}">
      <dgm:prSet custT="1"/>
      <dgm:spPr/>
      <dgm:t>
        <a:bodyPr/>
        <a:lstStyle/>
        <a:p>
          <a:pPr algn="ctr"/>
          <a:r>
            <a:rPr lang="en-GB" sz="1000" b="0" dirty="0">
              <a:latin typeface="+mj-lt"/>
              <a:cs typeface="Times New Roman" panose="02020603050405020304" pitchFamily="18" charset="0"/>
            </a:rPr>
            <a:t>3.3 Calculating speeds and detecting over speed driving vehicles</a:t>
          </a:r>
        </a:p>
      </dgm:t>
    </dgm:pt>
    <dgm:pt modelId="{D0ECAC28-70F9-49B5-91E9-CC3AA35E3171}" type="parTrans" cxnId="{CF0BFF5E-0D73-43E4-AC56-F22A1C1CE890}">
      <dgm:prSet/>
      <dgm:spPr/>
      <dgm:t>
        <a:bodyPr/>
        <a:lstStyle/>
        <a:p>
          <a:pPr algn="ctr"/>
          <a:endParaRPr lang="en-GB" sz="1800" b="0">
            <a:latin typeface="+mj-lt"/>
          </a:endParaRPr>
        </a:p>
      </dgm:t>
    </dgm:pt>
    <dgm:pt modelId="{9E1091FE-A381-4330-9CAC-5E3DC804CB33}" type="sibTrans" cxnId="{CF0BFF5E-0D73-43E4-AC56-F22A1C1CE890}">
      <dgm:prSet/>
      <dgm:spPr/>
      <dgm:t>
        <a:bodyPr/>
        <a:lstStyle/>
        <a:p>
          <a:pPr algn="ctr"/>
          <a:endParaRPr lang="en-GB" sz="1800" b="0">
            <a:latin typeface="+mj-lt"/>
          </a:endParaRPr>
        </a:p>
      </dgm:t>
    </dgm:pt>
    <dgm:pt modelId="{2837E746-6A10-4D91-874E-04E49B377058}">
      <dgm:prSet custT="1"/>
      <dgm:spPr/>
      <dgm:t>
        <a:bodyPr/>
        <a:lstStyle/>
        <a:p>
          <a:pPr algn="ctr"/>
          <a:r>
            <a:rPr lang="en-GB" sz="1000" b="0" dirty="0">
              <a:latin typeface="+mj-lt"/>
              <a:cs typeface="Times New Roman" panose="02020603050405020304" pitchFamily="18" charset="0"/>
            </a:rPr>
            <a:t>3.4 Recognize license plate numbers of over speed driving vehicles</a:t>
          </a:r>
        </a:p>
      </dgm:t>
    </dgm:pt>
    <dgm:pt modelId="{51B31872-DCF1-404B-9DB6-9E565A416006}" type="parTrans" cxnId="{8FE280F4-F14A-4A3D-A716-DAD3978C83EB}">
      <dgm:prSet/>
      <dgm:spPr/>
      <dgm:t>
        <a:bodyPr/>
        <a:lstStyle/>
        <a:p>
          <a:pPr algn="ctr"/>
          <a:endParaRPr lang="en-GB" sz="1800" b="0">
            <a:latin typeface="+mj-lt"/>
          </a:endParaRPr>
        </a:p>
      </dgm:t>
    </dgm:pt>
    <dgm:pt modelId="{7AEF37FF-0049-44AA-94D3-31BB6C87E4BC}" type="sibTrans" cxnId="{8FE280F4-F14A-4A3D-A716-DAD3978C83EB}">
      <dgm:prSet/>
      <dgm:spPr/>
      <dgm:t>
        <a:bodyPr/>
        <a:lstStyle/>
        <a:p>
          <a:pPr algn="ctr"/>
          <a:endParaRPr lang="en-GB" sz="1800" b="0">
            <a:latin typeface="+mj-lt"/>
          </a:endParaRPr>
        </a:p>
      </dgm:t>
    </dgm:pt>
    <dgm:pt modelId="{1B5E08BA-C1A9-4523-B190-2DDB750D5B0A}">
      <dgm:prSet custT="1"/>
      <dgm:spPr/>
      <dgm:t>
        <a:bodyPr/>
        <a:lstStyle/>
        <a:p>
          <a:pPr algn="ctr"/>
          <a:r>
            <a:rPr lang="en-GB" sz="1000" b="0">
              <a:latin typeface="+mj-lt"/>
              <a:cs typeface="Times New Roman" panose="02020603050405020304" pitchFamily="18" charset="0"/>
            </a:rPr>
            <a:t>4.1 Unit testing</a:t>
          </a: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Integration testing</a:t>
          </a: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System testing</a:t>
          </a: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61FB7544-2F39-4D7C-8548-CD7784847F86}">
      <dgm:prSet custT="1"/>
      <dgm:spPr/>
      <dgm:t>
        <a:bodyPr/>
        <a:lstStyle/>
        <a:p>
          <a:pPr algn="ctr"/>
          <a:r>
            <a:rPr lang="en-GB" sz="1000" b="0" dirty="0">
              <a:latin typeface="+mj-lt"/>
              <a:cs typeface="Times New Roman" panose="02020603050405020304" pitchFamily="18" charset="0"/>
            </a:rPr>
            <a:t>3.6 Inform to the officer</a:t>
          </a:r>
        </a:p>
      </dgm:t>
    </dgm:pt>
    <dgm:pt modelId="{F4BAA72A-D647-4CF4-BFD5-9AA36F3ABA9E}" type="parTrans" cxnId="{5928357B-9F01-47E7-8FD7-4B78501A2F87}">
      <dgm:prSet/>
      <dgm:spPr/>
      <dgm:t>
        <a:bodyPr/>
        <a:lstStyle/>
        <a:p>
          <a:pPr algn="ctr"/>
          <a:endParaRPr lang="en-GB" sz="1800" b="0">
            <a:latin typeface="+mj-lt"/>
          </a:endParaRPr>
        </a:p>
      </dgm:t>
    </dgm:pt>
    <dgm:pt modelId="{EAF36DE6-B28F-4C7E-9252-F1FC2952721B}" type="sibTrans" cxnId="{5928357B-9F01-47E7-8FD7-4B78501A2F87}">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GB" sz="1000" b="0">
              <a:latin typeface="+mj-lt"/>
              <a:cs typeface="Times New Roman" panose="02020603050405020304" pitchFamily="18" charset="0"/>
            </a:rPr>
            <a:t>5.1 Final report and research paper</a:t>
          </a: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58CE569A-833D-462B-BDBE-068EA9E97F9A}">
      <dgm:prSet custT="1"/>
      <dgm:spPr/>
      <dgm:t>
        <a:bodyPr/>
        <a:lstStyle/>
        <a:p>
          <a:pPr algn="ctr"/>
          <a:r>
            <a:rPr lang="en-GB" sz="1000" b="0" dirty="0">
              <a:latin typeface="+mj-lt"/>
              <a:cs typeface="Times New Roman" panose="02020603050405020304" pitchFamily="18" charset="0"/>
            </a:rPr>
            <a:t>3.5 Embedding the speeds beside the vehicles in the video</a:t>
          </a:r>
        </a:p>
      </dgm:t>
    </dgm:pt>
    <dgm:pt modelId="{ABC266B8-AA52-420A-83E7-130D6E5910A5}" type="parTrans" cxnId="{1941EE52-0D2A-43D1-9CB4-24E4552F9206}">
      <dgm:prSet/>
      <dgm:spPr/>
      <dgm:t>
        <a:bodyPr/>
        <a:lstStyle/>
        <a:p>
          <a:endParaRPr lang="en-US"/>
        </a:p>
      </dgm:t>
    </dgm:pt>
    <dgm:pt modelId="{6AB601E0-1A1E-4C1F-9B84-E5A05D74A1AD}" type="sibTrans" cxnId="{1941EE52-0D2A-43D1-9CB4-24E4552F9206}">
      <dgm:prSet/>
      <dgm:spPr/>
      <dgm:t>
        <a:bodyPr/>
        <a:lstStyle/>
        <a:p>
          <a:endParaRPr lang="en-US"/>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7"/>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7"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7"/>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7"/>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7"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7"/>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7"/>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7"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7"/>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7"/>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7"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7"/>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7"/>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7"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7"/>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7"/>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7"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7"/>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7"/>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7"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7"/>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7"/>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7" custScaleX="147976" custScaleY="104320" custLinFactNeighborX="-6852">
        <dgm:presLayoutVars>
          <dgm:chPref val="3"/>
        </dgm:presLayoutVars>
      </dgm:prSet>
      <dgm:spPr/>
    </dgm:pt>
    <dgm:pt modelId="{9DE2B788-414E-4645-8773-E7436C57AD7A}" type="pres">
      <dgm:prSet presAssocID="{5C0DA7A1-98F1-4D28-A934-2D9E70CBEE4A}" presName="rootConnector" presStyleLbl="node3" presStyleIdx="7" presStyleCnt="17"/>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7"/>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7" custScaleX="125364" custScaleY="75132"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7"/>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12A9F1A0-EA8F-47E2-8CEA-49CAA403F236}" type="pres">
      <dgm:prSet presAssocID="{D0ECAC28-70F9-49B5-91E9-CC3AA35E3171}" presName="Name37" presStyleLbl="parChTrans1D3" presStyleIdx="9" presStyleCnt="17"/>
      <dgm:spPr/>
    </dgm:pt>
    <dgm:pt modelId="{18EC7143-2AB8-4E67-8D89-40EF55BA756B}" type="pres">
      <dgm:prSet presAssocID="{2EA0E40C-ECD4-48E6-91B7-2BBD68287BFB}" presName="hierRoot2" presStyleCnt="0">
        <dgm:presLayoutVars>
          <dgm:hierBranch val="init"/>
        </dgm:presLayoutVars>
      </dgm:prSet>
      <dgm:spPr/>
    </dgm:pt>
    <dgm:pt modelId="{9C819D86-BCF5-4BE3-A921-1744B3DEFD4B}" type="pres">
      <dgm:prSet presAssocID="{2EA0E40C-ECD4-48E6-91B7-2BBD68287BFB}" presName="rootComposite" presStyleCnt="0"/>
      <dgm:spPr/>
    </dgm:pt>
    <dgm:pt modelId="{6F0A0EBA-4839-4F14-86ED-8A18487B77A0}" type="pres">
      <dgm:prSet presAssocID="{2EA0E40C-ECD4-48E6-91B7-2BBD68287BFB}" presName="rootText" presStyleLbl="node3" presStyleIdx="9" presStyleCnt="17" custScaleX="167656" custScaleY="112610" custLinFactNeighborX="-4880" custLinFactNeighborY="-3944">
        <dgm:presLayoutVars>
          <dgm:chPref val="3"/>
        </dgm:presLayoutVars>
      </dgm:prSet>
      <dgm:spPr/>
    </dgm:pt>
    <dgm:pt modelId="{D3D1F7EC-18CE-401D-80EF-E9389FE6227F}" type="pres">
      <dgm:prSet presAssocID="{2EA0E40C-ECD4-48E6-91B7-2BBD68287BFB}" presName="rootConnector" presStyleLbl="node3" presStyleIdx="9" presStyleCnt="17"/>
      <dgm:spPr/>
    </dgm:pt>
    <dgm:pt modelId="{DAC3D3F1-17F6-41EB-A8DE-4BF21AB6CF66}" type="pres">
      <dgm:prSet presAssocID="{2EA0E40C-ECD4-48E6-91B7-2BBD68287BFB}" presName="hierChild4" presStyleCnt="0"/>
      <dgm:spPr/>
    </dgm:pt>
    <dgm:pt modelId="{4913A707-165E-4A80-8622-2B94A4E96829}" type="pres">
      <dgm:prSet presAssocID="{2EA0E40C-ECD4-48E6-91B7-2BBD68287BFB}" presName="hierChild5" presStyleCnt="0"/>
      <dgm:spPr/>
    </dgm:pt>
    <dgm:pt modelId="{BCD80964-4277-4591-A39D-CE6D8D1A0F71}" type="pres">
      <dgm:prSet presAssocID="{51B31872-DCF1-404B-9DB6-9E565A416006}" presName="Name37" presStyleLbl="parChTrans1D3" presStyleIdx="10" presStyleCnt="17"/>
      <dgm:spPr/>
    </dgm:pt>
    <dgm:pt modelId="{BCB425AC-A8D5-4D72-88AC-84A0C8D33302}" type="pres">
      <dgm:prSet presAssocID="{2837E746-6A10-4D91-874E-04E49B377058}" presName="hierRoot2" presStyleCnt="0">
        <dgm:presLayoutVars>
          <dgm:hierBranch val="init"/>
        </dgm:presLayoutVars>
      </dgm:prSet>
      <dgm:spPr/>
    </dgm:pt>
    <dgm:pt modelId="{B2D83887-6867-422B-959B-45D41D9B93E9}" type="pres">
      <dgm:prSet presAssocID="{2837E746-6A10-4D91-874E-04E49B377058}" presName="rootComposite" presStyleCnt="0"/>
      <dgm:spPr/>
    </dgm:pt>
    <dgm:pt modelId="{08DF8AA8-AB4A-4B9F-AE40-29F04DE306A0}" type="pres">
      <dgm:prSet presAssocID="{2837E746-6A10-4D91-874E-04E49B377058}" presName="rootText" presStyleLbl="node3" presStyleIdx="10" presStyleCnt="17" custScaleX="200853" custScaleY="116464" custLinFactNeighborX="-2908" custLinFactNeighborY="-5916">
        <dgm:presLayoutVars>
          <dgm:chPref val="3"/>
        </dgm:presLayoutVars>
      </dgm:prSet>
      <dgm:spPr/>
    </dgm:pt>
    <dgm:pt modelId="{60CD507B-9935-44CC-9BCE-720E92E80F75}" type="pres">
      <dgm:prSet presAssocID="{2837E746-6A10-4D91-874E-04E49B377058}" presName="rootConnector" presStyleLbl="node3" presStyleIdx="10" presStyleCnt="17"/>
      <dgm:spPr/>
    </dgm:pt>
    <dgm:pt modelId="{0B321CA9-214B-4EEC-896E-ED5588D1FF92}" type="pres">
      <dgm:prSet presAssocID="{2837E746-6A10-4D91-874E-04E49B377058}" presName="hierChild4" presStyleCnt="0"/>
      <dgm:spPr/>
    </dgm:pt>
    <dgm:pt modelId="{2E807376-FAE0-4CB8-A347-88C9622ECE80}" type="pres">
      <dgm:prSet presAssocID="{2837E746-6A10-4D91-874E-04E49B377058}" presName="hierChild5" presStyleCnt="0"/>
      <dgm:spPr/>
    </dgm:pt>
    <dgm:pt modelId="{58108ADE-0F43-41F8-A732-19C278285A30}" type="pres">
      <dgm:prSet presAssocID="{ABC266B8-AA52-420A-83E7-130D6E5910A5}" presName="Name37" presStyleLbl="parChTrans1D3" presStyleIdx="11" presStyleCnt="17"/>
      <dgm:spPr/>
    </dgm:pt>
    <dgm:pt modelId="{99FF29B1-4E32-4A96-8F04-A369FA1382E8}" type="pres">
      <dgm:prSet presAssocID="{58CE569A-833D-462B-BDBE-068EA9E97F9A}" presName="hierRoot2" presStyleCnt="0">
        <dgm:presLayoutVars>
          <dgm:hierBranch val="init"/>
        </dgm:presLayoutVars>
      </dgm:prSet>
      <dgm:spPr/>
    </dgm:pt>
    <dgm:pt modelId="{5726999C-2279-45E1-82D9-D2F3DB43DE64}" type="pres">
      <dgm:prSet presAssocID="{58CE569A-833D-462B-BDBE-068EA9E97F9A}" presName="rootComposite" presStyleCnt="0"/>
      <dgm:spPr/>
    </dgm:pt>
    <dgm:pt modelId="{B44EE95E-EC91-4C4B-A23D-A6F876EA2CEA}" type="pres">
      <dgm:prSet presAssocID="{58CE569A-833D-462B-BDBE-068EA9E97F9A}" presName="rootText" presStyleLbl="node3" presStyleIdx="11" presStyleCnt="17" custScaleX="184627" custScaleY="120856">
        <dgm:presLayoutVars>
          <dgm:chPref val="3"/>
        </dgm:presLayoutVars>
      </dgm:prSet>
      <dgm:spPr/>
    </dgm:pt>
    <dgm:pt modelId="{5E2B3562-8814-4AC6-A91B-1A8331844E3E}" type="pres">
      <dgm:prSet presAssocID="{58CE569A-833D-462B-BDBE-068EA9E97F9A}" presName="rootConnector" presStyleLbl="node3" presStyleIdx="11" presStyleCnt="17"/>
      <dgm:spPr/>
    </dgm:pt>
    <dgm:pt modelId="{EC82CF54-68DD-470A-A9DD-77973012728B}" type="pres">
      <dgm:prSet presAssocID="{58CE569A-833D-462B-BDBE-068EA9E97F9A}" presName="hierChild4" presStyleCnt="0"/>
      <dgm:spPr/>
    </dgm:pt>
    <dgm:pt modelId="{475B41DC-76DD-4BFD-9D03-BB6F57E2A4B8}" type="pres">
      <dgm:prSet presAssocID="{58CE569A-833D-462B-BDBE-068EA9E97F9A}" presName="hierChild5" presStyleCnt="0"/>
      <dgm:spPr/>
    </dgm:pt>
    <dgm:pt modelId="{54677C13-8D96-4947-8D8E-8B286A02D114}" type="pres">
      <dgm:prSet presAssocID="{F4BAA72A-D647-4CF4-BFD5-9AA36F3ABA9E}" presName="Name37" presStyleLbl="parChTrans1D3" presStyleIdx="12" presStyleCnt="17"/>
      <dgm:spPr/>
    </dgm:pt>
    <dgm:pt modelId="{A423D33A-B402-4F8E-BD54-35568E0965C1}" type="pres">
      <dgm:prSet presAssocID="{61FB7544-2F39-4D7C-8548-CD7784847F86}" presName="hierRoot2" presStyleCnt="0">
        <dgm:presLayoutVars>
          <dgm:hierBranch val="init"/>
        </dgm:presLayoutVars>
      </dgm:prSet>
      <dgm:spPr/>
    </dgm:pt>
    <dgm:pt modelId="{55AF4175-28AF-49A3-9CB6-856A3EC90977}" type="pres">
      <dgm:prSet presAssocID="{61FB7544-2F39-4D7C-8548-CD7784847F86}" presName="rootComposite" presStyleCnt="0"/>
      <dgm:spPr/>
    </dgm:pt>
    <dgm:pt modelId="{A994CB9F-AD8F-4AB3-A2FD-419658D1DC5F}" type="pres">
      <dgm:prSet presAssocID="{61FB7544-2F39-4D7C-8548-CD7784847F86}" presName="rootText" presStyleLbl="node3" presStyleIdx="12" presStyleCnt="17" custScaleX="215947" custScaleY="75132" custLinFactNeighborX="-1309" custLinFactNeighborY="-1919">
        <dgm:presLayoutVars>
          <dgm:chPref val="3"/>
        </dgm:presLayoutVars>
      </dgm:prSet>
      <dgm:spPr/>
    </dgm:pt>
    <dgm:pt modelId="{9C53F19A-A501-431D-87D8-70DDFEA07715}" type="pres">
      <dgm:prSet presAssocID="{61FB7544-2F39-4D7C-8548-CD7784847F86}" presName="rootConnector" presStyleLbl="node3" presStyleIdx="12" presStyleCnt="17"/>
      <dgm:spPr/>
    </dgm:pt>
    <dgm:pt modelId="{D481438B-3651-4B8E-B473-F76E5B3A596D}" type="pres">
      <dgm:prSet presAssocID="{61FB7544-2F39-4D7C-8548-CD7784847F86}" presName="hierChild4" presStyleCnt="0"/>
      <dgm:spPr/>
    </dgm:pt>
    <dgm:pt modelId="{D8DCA116-4F63-4691-A008-E20116725644}" type="pres">
      <dgm:prSet presAssocID="{61FB7544-2F39-4D7C-8548-CD7784847F86}"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13" presStyleCnt="17"/>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13" presStyleCnt="17"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13" presStyleCnt="17"/>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4" presStyleCnt="17"/>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4" presStyleCnt="17"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4" presStyleCnt="17"/>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5" presStyleCnt="17"/>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5" presStyleCnt="17"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5" presStyleCnt="17"/>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6" presStyleCnt="17"/>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6" presStyleCnt="17" custScaleX="118198" custScaleY="75132">
        <dgm:presLayoutVars>
          <dgm:chPref val="3"/>
        </dgm:presLayoutVars>
      </dgm:prSet>
      <dgm:spPr/>
    </dgm:pt>
    <dgm:pt modelId="{D7D33753-0B6E-4C01-A6ED-075E19DD7DA2}" type="pres">
      <dgm:prSet presAssocID="{57390233-ED46-4687-B865-A285C03D6921}" presName="rootConnector" presStyleLbl="node3" presStyleIdx="16" presStyleCnt="17"/>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CBE22F14-6F70-4AE0-962B-28475CEDBF3E}" type="presOf" srcId="{58CE569A-833D-462B-BDBE-068EA9E97F9A}" destId="{5E2B3562-8814-4AC6-A91B-1A8331844E3E}" srcOrd="1"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3E08D323-BF46-412C-83FA-9EFFBAF6136D}" type="presOf" srcId="{51B31872-DCF1-404B-9DB6-9E565A416006}" destId="{BCD80964-4277-4591-A39D-CE6D8D1A0F71}"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CF0BFF5E-0D73-43E4-AC56-F22A1C1CE890}" srcId="{3A1BAC50-3F86-4A66-BD36-2A40BA7BE91D}" destId="{2EA0E40C-ECD4-48E6-91B7-2BBD68287BFB}" srcOrd="2" destOrd="0" parTransId="{D0ECAC28-70F9-49B5-91E9-CC3AA35E3171}" sibTransId="{9E1091FE-A381-4330-9CAC-5E3DC804CB33}"/>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8BD66A68-867C-47B0-AFB0-F198E005B8F4}" type="presOf" srcId="{58CE569A-833D-462B-BDBE-068EA9E97F9A}" destId="{B44EE95E-EC91-4C4B-A23D-A6F876EA2CEA}" srcOrd="0"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AEA3036C-0097-45C3-B359-07583AD7C9ED}" type="presOf" srcId="{ABC266B8-AA52-420A-83E7-130D6E5910A5}" destId="{58108ADE-0F43-41F8-A732-19C278285A30}" srcOrd="0"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1941EE52-0D2A-43D1-9CB4-24E4552F9206}" srcId="{3A1BAC50-3F86-4A66-BD36-2A40BA7BE91D}" destId="{58CE569A-833D-462B-BDBE-068EA9E97F9A}" srcOrd="4" destOrd="0" parTransId="{ABC266B8-AA52-420A-83E7-130D6E5910A5}" sibTransId="{6AB601E0-1A1E-4C1F-9B84-E5A05D74A1AD}"/>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5928357B-9F01-47E7-8FD7-4B78501A2F87}" srcId="{3A1BAC50-3F86-4A66-BD36-2A40BA7BE91D}" destId="{61FB7544-2F39-4D7C-8548-CD7784847F86}" srcOrd="5" destOrd="0" parTransId="{F4BAA72A-D647-4CF4-BFD5-9AA36F3ABA9E}" sibTransId="{EAF36DE6-B28F-4C7E-9252-F1FC2952721B}"/>
    <dgm:cxn modelId="{34B5897F-0C08-46D4-BA90-27580BE91C54}" srcId="{29F980D9-5756-4FB3-B9D4-E24E47620D19}" destId="{D0D25C7D-4328-45F0-8F53-04D8B61F2EF6}" srcOrd="1" destOrd="0" parTransId="{DE2DC99F-7708-41E3-A286-1047D7573EC2}" sibTransId="{73EA64A0-054C-4981-BE26-F369FF6523A7}"/>
    <dgm:cxn modelId="{56739880-5F86-48AF-B3D0-C4AF7E8E7668}" type="presOf" srcId="{F4BAA72A-D647-4CF4-BFD5-9AA36F3ABA9E}" destId="{54677C13-8D96-4947-8D8E-8B286A02D114}" srcOrd="0" destOrd="0" presId="urn:microsoft.com/office/officeart/2005/8/layout/orgChart1"/>
    <dgm:cxn modelId="{77BAB48A-74F9-4443-B76D-F4574CB90FC3}" type="presOf" srcId="{61FB7544-2F39-4D7C-8548-CD7784847F86}" destId="{9C53F19A-A501-431D-87D8-70DDFEA07715}" srcOrd="1" destOrd="0" presId="urn:microsoft.com/office/officeart/2005/8/layout/orgChart1"/>
    <dgm:cxn modelId="{B0E4D28A-6CB4-4A62-9FAE-B14732E2E0A2}" srcId="{B4ECE28B-0188-42C4-8391-70FC6BC31326}" destId="{97A62C49-5D7F-45DA-B237-3460DC8E3105}" srcOrd="0" destOrd="0" parTransId="{E2A28F45-3D9D-44BE-A885-820415A48EAD}" sibTransId="{B1E60801-6E50-429A-BFFD-B4F490699754}"/>
    <dgm:cxn modelId="{6D2A848B-E5DD-4E37-AE1A-9FDC0E6C6A33}" type="presOf" srcId="{2837E746-6A10-4D91-874E-04E49B377058}" destId="{08DF8AA8-AB4A-4B9F-AE40-29F04DE306A0}" srcOrd="0" destOrd="0" presId="urn:microsoft.com/office/officeart/2005/8/layout/orgChart1"/>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5402819B-228E-49D3-9CC3-6526149657AB}" type="presOf" srcId="{D0ECAC28-70F9-49B5-91E9-CC3AA35E3171}" destId="{12A9F1A0-EA8F-47E2-8CEA-49CAA403F236}"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36B486A1-254B-41A4-B0D8-3361FD41907C}" type="presOf" srcId="{61FB7544-2F39-4D7C-8548-CD7784847F86}" destId="{A994CB9F-AD8F-4AB3-A2FD-419658D1DC5F}" srcOrd="0" destOrd="0" presId="urn:microsoft.com/office/officeart/2005/8/layout/orgChart1"/>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8F3591BD-A2DA-45B3-947E-07B3204D3886}" type="presOf" srcId="{2EA0E40C-ECD4-48E6-91B7-2BBD68287BFB}" destId="{D3D1F7EC-18CE-401D-80EF-E9389FE6227F}" srcOrd="1"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940124CF-5057-4322-A651-8ACFB6D6168E}" type="presOf" srcId="{2837E746-6A10-4D91-874E-04E49B377058}" destId="{60CD507B-9935-44CC-9BCE-720E92E80F75}" srcOrd="1" destOrd="0" presId="urn:microsoft.com/office/officeart/2005/8/layout/orgChart1"/>
    <dgm:cxn modelId="{59B016D1-C563-4426-B08E-6E528D9AEF97}" type="presOf" srcId="{2EA0E40C-ECD4-48E6-91B7-2BBD68287BFB}" destId="{6F0A0EBA-4839-4F14-86ED-8A18487B77A0}" srcOrd="0" destOrd="0" presId="urn:microsoft.com/office/officeart/2005/8/layout/orgChart1"/>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8FE280F4-F14A-4A3D-A716-DAD3978C83EB}" srcId="{3A1BAC50-3F86-4A66-BD36-2A40BA7BE91D}" destId="{2837E746-6A10-4D91-874E-04E49B377058}" srcOrd="3" destOrd="0" parTransId="{51B31872-DCF1-404B-9DB6-9E565A416006}" sibTransId="{7AEF37FF-0049-44AA-94D3-31BB6C87E4BC}"/>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BBCB3687-B4FC-48D1-848A-1700ABC7B151}" type="presParOf" srcId="{ED43B605-0745-4A8B-BE8D-46AD6DD96A63}" destId="{12A9F1A0-EA8F-47E2-8CEA-49CAA403F236}" srcOrd="4" destOrd="0" presId="urn:microsoft.com/office/officeart/2005/8/layout/orgChart1"/>
    <dgm:cxn modelId="{BC45C311-B240-466E-9565-81A0FAD6E2A0}" type="presParOf" srcId="{ED43B605-0745-4A8B-BE8D-46AD6DD96A63}" destId="{18EC7143-2AB8-4E67-8D89-40EF55BA756B}" srcOrd="5" destOrd="0" presId="urn:microsoft.com/office/officeart/2005/8/layout/orgChart1"/>
    <dgm:cxn modelId="{E80100DD-2E41-4369-95D5-2763AC7C88D9}" type="presParOf" srcId="{18EC7143-2AB8-4E67-8D89-40EF55BA756B}" destId="{9C819D86-BCF5-4BE3-A921-1744B3DEFD4B}" srcOrd="0" destOrd="0" presId="urn:microsoft.com/office/officeart/2005/8/layout/orgChart1"/>
    <dgm:cxn modelId="{7E7DC045-6A5C-4397-A2FA-F15B6B0305D7}" type="presParOf" srcId="{9C819D86-BCF5-4BE3-A921-1744B3DEFD4B}" destId="{6F0A0EBA-4839-4F14-86ED-8A18487B77A0}" srcOrd="0" destOrd="0" presId="urn:microsoft.com/office/officeart/2005/8/layout/orgChart1"/>
    <dgm:cxn modelId="{926C698C-2AA8-4489-984B-097EBFFFD753}" type="presParOf" srcId="{9C819D86-BCF5-4BE3-A921-1744B3DEFD4B}" destId="{D3D1F7EC-18CE-401D-80EF-E9389FE6227F}" srcOrd="1" destOrd="0" presId="urn:microsoft.com/office/officeart/2005/8/layout/orgChart1"/>
    <dgm:cxn modelId="{25D5BA35-A856-43D7-8445-EEF4D957B353}" type="presParOf" srcId="{18EC7143-2AB8-4E67-8D89-40EF55BA756B}" destId="{DAC3D3F1-17F6-41EB-A8DE-4BF21AB6CF66}" srcOrd="1" destOrd="0" presId="urn:microsoft.com/office/officeart/2005/8/layout/orgChart1"/>
    <dgm:cxn modelId="{0A81BD9D-B56A-4070-AF40-25E500C696AC}" type="presParOf" srcId="{18EC7143-2AB8-4E67-8D89-40EF55BA756B}" destId="{4913A707-165E-4A80-8622-2B94A4E96829}" srcOrd="2" destOrd="0" presId="urn:microsoft.com/office/officeart/2005/8/layout/orgChart1"/>
    <dgm:cxn modelId="{B1CC167E-FE45-4ECA-BB3F-2093F63676E2}" type="presParOf" srcId="{ED43B605-0745-4A8B-BE8D-46AD6DD96A63}" destId="{BCD80964-4277-4591-A39D-CE6D8D1A0F71}" srcOrd="6" destOrd="0" presId="urn:microsoft.com/office/officeart/2005/8/layout/orgChart1"/>
    <dgm:cxn modelId="{22C10E4F-63C7-417C-B34B-34D3824CBD0E}" type="presParOf" srcId="{ED43B605-0745-4A8B-BE8D-46AD6DD96A63}" destId="{BCB425AC-A8D5-4D72-88AC-84A0C8D33302}" srcOrd="7" destOrd="0" presId="urn:microsoft.com/office/officeart/2005/8/layout/orgChart1"/>
    <dgm:cxn modelId="{4B64DEF5-6A20-49EC-818E-E0D05026E83C}" type="presParOf" srcId="{BCB425AC-A8D5-4D72-88AC-84A0C8D33302}" destId="{B2D83887-6867-422B-959B-45D41D9B93E9}" srcOrd="0" destOrd="0" presId="urn:microsoft.com/office/officeart/2005/8/layout/orgChart1"/>
    <dgm:cxn modelId="{7E2CFB3E-C4B4-4CDB-9929-5D2203705B53}" type="presParOf" srcId="{B2D83887-6867-422B-959B-45D41D9B93E9}" destId="{08DF8AA8-AB4A-4B9F-AE40-29F04DE306A0}" srcOrd="0" destOrd="0" presId="urn:microsoft.com/office/officeart/2005/8/layout/orgChart1"/>
    <dgm:cxn modelId="{0C63429E-D453-41EE-B338-B5FC2EC43E62}" type="presParOf" srcId="{B2D83887-6867-422B-959B-45D41D9B93E9}" destId="{60CD507B-9935-44CC-9BCE-720E92E80F75}" srcOrd="1" destOrd="0" presId="urn:microsoft.com/office/officeart/2005/8/layout/orgChart1"/>
    <dgm:cxn modelId="{778F14E8-0F73-4911-85B4-B18C87496EFB}" type="presParOf" srcId="{BCB425AC-A8D5-4D72-88AC-84A0C8D33302}" destId="{0B321CA9-214B-4EEC-896E-ED5588D1FF92}" srcOrd="1" destOrd="0" presId="urn:microsoft.com/office/officeart/2005/8/layout/orgChart1"/>
    <dgm:cxn modelId="{4708398B-3A63-4611-AD92-F3D65A1B56A2}" type="presParOf" srcId="{BCB425AC-A8D5-4D72-88AC-84A0C8D33302}" destId="{2E807376-FAE0-4CB8-A347-88C9622ECE80}" srcOrd="2" destOrd="0" presId="urn:microsoft.com/office/officeart/2005/8/layout/orgChart1"/>
    <dgm:cxn modelId="{EC696350-A3AC-4319-BDB1-B65CEBFFF1C7}" type="presParOf" srcId="{ED43B605-0745-4A8B-BE8D-46AD6DD96A63}" destId="{58108ADE-0F43-41F8-A732-19C278285A30}" srcOrd="8" destOrd="0" presId="urn:microsoft.com/office/officeart/2005/8/layout/orgChart1"/>
    <dgm:cxn modelId="{4AEB2A43-008A-4F38-AF5A-356223A1BEB3}" type="presParOf" srcId="{ED43B605-0745-4A8B-BE8D-46AD6DD96A63}" destId="{99FF29B1-4E32-4A96-8F04-A369FA1382E8}" srcOrd="9" destOrd="0" presId="urn:microsoft.com/office/officeart/2005/8/layout/orgChart1"/>
    <dgm:cxn modelId="{198AC594-45D4-439B-9FEE-9B65B3A7D51C}" type="presParOf" srcId="{99FF29B1-4E32-4A96-8F04-A369FA1382E8}" destId="{5726999C-2279-45E1-82D9-D2F3DB43DE64}" srcOrd="0" destOrd="0" presId="urn:microsoft.com/office/officeart/2005/8/layout/orgChart1"/>
    <dgm:cxn modelId="{0FADEB0A-66C8-4536-89A3-CDFB06E9FF2F}" type="presParOf" srcId="{5726999C-2279-45E1-82D9-D2F3DB43DE64}" destId="{B44EE95E-EC91-4C4B-A23D-A6F876EA2CEA}" srcOrd="0" destOrd="0" presId="urn:microsoft.com/office/officeart/2005/8/layout/orgChart1"/>
    <dgm:cxn modelId="{D93BB5E6-EB88-4F06-9052-1A0DA03BF9BC}" type="presParOf" srcId="{5726999C-2279-45E1-82D9-D2F3DB43DE64}" destId="{5E2B3562-8814-4AC6-A91B-1A8331844E3E}" srcOrd="1" destOrd="0" presId="urn:microsoft.com/office/officeart/2005/8/layout/orgChart1"/>
    <dgm:cxn modelId="{C3E533A1-F445-407C-B7A3-7976A2ABD163}" type="presParOf" srcId="{99FF29B1-4E32-4A96-8F04-A369FA1382E8}" destId="{EC82CF54-68DD-470A-A9DD-77973012728B}" srcOrd="1" destOrd="0" presId="urn:microsoft.com/office/officeart/2005/8/layout/orgChart1"/>
    <dgm:cxn modelId="{C8F33AE1-4F62-42BC-BE74-2FA3F9AEB4CB}" type="presParOf" srcId="{99FF29B1-4E32-4A96-8F04-A369FA1382E8}" destId="{475B41DC-76DD-4BFD-9D03-BB6F57E2A4B8}" srcOrd="2" destOrd="0" presId="urn:microsoft.com/office/officeart/2005/8/layout/orgChart1"/>
    <dgm:cxn modelId="{9B105D87-11D8-4C17-A8E7-B1217AA102EB}" type="presParOf" srcId="{ED43B605-0745-4A8B-BE8D-46AD6DD96A63}" destId="{54677C13-8D96-4947-8D8E-8B286A02D114}" srcOrd="10" destOrd="0" presId="urn:microsoft.com/office/officeart/2005/8/layout/orgChart1"/>
    <dgm:cxn modelId="{CDAF95A6-DC26-4B40-B180-C1174E703260}" type="presParOf" srcId="{ED43B605-0745-4A8B-BE8D-46AD6DD96A63}" destId="{A423D33A-B402-4F8E-BD54-35568E0965C1}" srcOrd="11" destOrd="0" presId="urn:microsoft.com/office/officeart/2005/8/layout/orgChart1"/>
    <dgm:cxn modelId="{4ED93079-0F0B-4F54-8B8F-5F519E558DD6}" type="presParOf" srcId="{A423D33A-B402-4F8E-BD54-35568E0965C1}" destId="{55AF4175-28AF-49A3-9CB6-856A3EC90977}" srcOrd="0" destOrd="0" presId="urn:microsoft.com/office/officeart/2005/8/layout/orgChart1"/>
    <dgm:cxn modelId="{6BB7CC61-E43F-4AEB-8CC8-548AE51EBCC9}" type="presParOf" srcId="{55AF4175-28AF-49A3-9CB6-856A3EC90977}" destId="{A994CB9F-AD8F-4AB3-A2FD-419658D1DC5F}" srcOrd="0" destOrd="0" presId="urn:microsoft.com/office/officeart/2005/8/layout/orgChart1"/>
    <dgm:cxn modelId="{787FF7AA-031B-4EAF-AA13-A54AE2E33795}" type="presParOf" srcId="{55AF4175-28AF-49A3-9CB6-856A3EC90977}" destId="{9C53F19A-A501-431D-87D8-70DDFEA07715}" srcOrd="1" destOrd="0" presId="urn:microsoft.com/office/officeart/2005/8/layout/orgChart1"/>
    <dgm:cxn modelId="{685D4D62-C212-4277-8D3F-AB839557FEE7}" type="presParOf" srcId="{A423D33A-B402-4F8E-BD54-35568E0965C1}" destId="{D481438B-3651-4B8E-B473-F76E5B3A596D}" srcOrd="1" destOrd="0" presId="urn:microsoft.com/office/officeart/2005/8/layout/orgChart1"/>
    <dgm:cxn modelId="{CEF944D0-474C-43B6-9657-AD1E0FFD0722}" type="presParOf" srcId="{A423D33A-B402-4F8E-BD54-35568E0965C1}" destId="{D8DCA116-4F63-4691-A008-E20116725644}"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7586992" y="1763542"/>
          <a:ext cx="91440" cy="508481"/>
        </a:xfrm>
        <a:custGeom>
          <a:avLst/>
          <a:gdLst/>
          <a:ahLst/>
          <a:cxnLst/>
          <a:rect l="0" t="0" r="0" b="0"/>
          <a:pathLst>
            <a:path>
              <a:moveTo>
                <a:pt x="45720" y="0"/>
              </a:moveTo>
              <a:lnTo>
                <a:pt x="45720" y="508481"/>
              </a:lnTo>
              <a:lnTo>
                <a:pt x="109716" y="50848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4234310" y="931974"/>
          <a:ext cx="3807884" cy="319714"/>
        </a:xfrm>
        <a:custGeom>
          <a:avLst/>
          <a:gdLst/>
          <a:ahLst/>
          <a:cxnLst/>
          <a:rect l="0" t="0" r="0" b="0"/>
          <a:pathLst>
            <a:path>
              <a:moveTo>
                <a:pt x="0" y="0"/>
              </a:moveTo>
              <a:lnTo>
                <a:pt x="0" y="176647"/>
              </a:lnTo>
              <a:lnTo>
                <a:pt x="3807884" y="176647"/>
              </a:lnTo>
              <a:lnTo>
                <a:pt x="3807884" y="319714"/>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622180" y="1752349"/>
          <a:ext cx="176106" cy="2115651"/>
        </a:xfrm>
        <a:custGeom>
          <a:avLst/>
          <a:gdLst/>
          <a:ahLst/>
          <a:cxnLst/>
          <a:rect l="0" t="0" r="0" b="0"/>
          <a:pathLst>
            <a:path>
              <a:moveTo>
                <a:pt x="0" y="0"/>
              </a:moveTo>
              <a:lnTo>
                <a:pt x="0" y="2115651"/>
              </a:lnTo>
              <a:lnTo>
                <a:pt x="176106" y="211565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622180" y="1752349"/>
          <a:ext cx="165002" cy="1304589"/>
        </a:xfrm>
        <a:custGeom>
          <a:avLst/>
          <a:gdLst/>
          <a:ahLst/>
          <a:cxnLst/>
          <a:rect l="0" t="0" r="0" b="0"/>
          <a:pathLst>
            <a:path>
              <a:moveTo>
                <a:pt x="0" y="0"/>
              </a:moveTo>
              <a:lnTo>
                <a:pt x="0" y="1304589"/>
              </a:lnTo>
              <a:lnTo>
                <a:pt x="165002" y="130458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622180" y="1752349"/>
          <a:ext cx="171596" cy="519674"/>
        </a:xfrm>
        <a:custGeom>
          <a:avLst/>
          <a:gdLst/>
          <a:ahLst/>
          <a:cxnLst/>
          <a:rect l="0" t="0" r="0" b="0"/>
          <a:pathLst>
            <a:path>
              <a:moveTo>
                <a:pt x="0" y="0"/>
              </a:moveTo>
              <a:lnTo>
                <a:pt x="0" y="519674"/>
              </a:lnTo>
              <a:lnTo>
                <a:pt x="171596" y="519674"/>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4234310" y="931974"/>
          <a:ext cx="1875438" cy="308521"/>
        </a:xfrm>
        <a:custGeom>
          <a:avLst/>
          <a:gdLst/>
          <a:ahLst/>
          <a:cxnLst/>
          <a:rect l="0" t="0" r="0" b="0"/>
          <a:pathLst>
            <a:path>
              <a:moveTo>
                <a:pt x="0" y="0"/>
              </a:moveTo>
              <a:lnTo>
                <a:pt x="0" y="165453"/>
              </a:lnTo>
              <a:lnTo>
                <a:pt x="1875438" y="165453"/>
              </a:lnTo>
              <a:lnTo>
                <a:pt x="1875438" y="30852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523891" y="1752349"/>
          <a:ext cx="141986" cy="1420279"/>
        </a:xfrm>
        <a:custGeom>
          <a:avLst/>
          <a:gdLst/>
          <a:ahLst/>
          <a:cxnLst/>
          <a:rect l="0" t="0" r="0" b="0"/>
          <a:pathLst>
            <a:path>
              <a:moveTo>
                <a:pt x="0" y="0"/>
              </a:moveTo>
              <a:lnTo>
                <a:pt x="0" y="1420279"/>
              </a:lnTo>
              <a:lnTo>
                <a:pt x="141986" y="142027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523891" y="1752349"/>
          <a:ext cx="128551" cy="519674"/>
        </a:xfrm>
        <a:custGeom>
          <a:avLst/>
          <a:gdLst/>
          <a:ahLst/>
          <a:cxnLst/>
          <a:rect l="0" t="0" r="0" b="0"/>
          <a:pathLst>
            <a:path>
              <a:moveTo>
                <a:pt x="0" y="0"/>
              </a:moveTo>
              <a:lnTo>
                <a:pt x="0" y="519674"/>
              </a:lnTo>
              <a:lnTo>
                <a:pt x="128551" y="519674"/>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4141347" y="931974"/>
          <a:ext cx="92963" cy="308521"/>
        </a:xfrm>
        <a:custGeom>
          <a:avLst/>
          <a:gdLst/>
          <a:ahLst/>
          <a:cxnLst/>
          <a:rect l="0" t="0" r="0" b="0"/>
          <a:pathLst>
            <a:path>
              <a:moveTo>
                <a:pt x="92963" y="0"/>
              </a:moveTo>
              <a:lnTo>
                <a:pt x="92963" y="165453"/>
              </a:lnTo>
              <a:lnTo>
                <a:pt x="0" y="165453"/>
              </a:lnTo>
              <a:lnTo>
                <a:pt x="0" y="30852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713992" y="1763542"/>
          <a:ext cx="97501" cy="2902446"/>
        </a:xfrm>
        <a:custGeom>
          <a:avLst/>
          <a:gdLst/>
          <a:ahLst/>
          <a:cxnLst/>
          <a:rect l="0" t="0" r="0" b="0"/>
          <a:pathLst>
            <a:path>
              <a:moveTo>
                <a:pt x="0" y="0"/>
              </a:moveTo>
              <a:lnTo>
                <a:pt x="0" y="2902446"/>
              </a:lnTo>
              <a:lnTo>
                <a:pt x="97501" y="290244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713992" y="1763542"/>
          <a:ext cx="97501" cy="2104458"/>
        </a:xfrm>
        <a:custGeom>
          <a:avLst/>
          <a:gdLst/>
          <a:ahLst/>
          <a:cxnLst/>
          <a:rect l="0" t="0" r="0" b="0"/>
          <a:pathLst>
            <a:path>
              <a:moveTo>
                <a:pt x="0" y="0"/>
              </a:moveTo>
              <a:lnTo>
                <a:pt x="0" y="2104458"/>
              </a:lnTo>
              <a:lnTo>
                <a:pt x="97501" y="2104458"/>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713992" y="1763542"/>
          <a:ext cx="97501" cy="1306469"/>
        </a:xfrm>
        <a:custGeom>
          <a:avLst/>
          <a:gdLst/>
          <a:ahLst/>
          <a:cxnLst/>
          <a:rect l="0" t="0" r="0" b="0"/>
          <a:pathLst>
            <a:path>
              <a:moveTo>
                <a:pt x="0" y="0"/>
              </a:moveTo>
              <a:lnTo>
                <a:pt x="0" y="1306469"/>
              </a:lnTo>
              <a:lnTo>
                <a:pt x="97501" y="130646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713992" y="1763542"/>
          <a:ext cx="97501" cy="508481"/>
        </a:xfrm>
        <a:custGeom>
          <a:avLst/>
          <a:gdLst/>
          <a:ahLst/>
          <a:cxnLst/>
          <a:rect l="0" t="0" r="0" b="0"/>
          <a:pathLst>
            <a:path>
              <a:moveTo>
                <a:pt x="0" y="0"/>
              </a:moveTo>
              <a:lnTo>
                <a:pt x="0" y="508481"/>
              </a:lnTo>
              <a:lnTo>
                <a:pt x="97501" y="50848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123475" y="931974"/>
          <a:ext cx="2110834" cy="319714"/>
        </a:xfrm>
        <a:custGeom>
          <a:avLst/>
          <a:gdLst/>
          <a:ahLst/>
          <a:cxnLst/>
          <a:rect l="0" t="0" r="0" b="0"/>
          <a:pathLst>
            <a:path>
              <a:moveTo>
                <a:pt x="2110834" y="0"/>
              </a:moveTo>
              <a:lnTo>
                <a:pt x="2110834" y="176647"/>
              </a:lnTo>
              <a:lnTo>
                <a:pt x="0" y="176647"/>
              </a:lnTo>
              <a:lnTo>
                <a:pt x="0" y="319714"/>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56650" y="1752349"/>
          <a:ext cx="91440" cy="2093264"/>
        </a:xfrm>
        <a:custGeom>
          <a:avLst/>
          <a:gdLst/>
          <a:ahLst/>
          <a:cxnLst/>
          <a:rect l="0" t="0" r="0" b="0"/>
          <a:pathLst>
            <a:path>
              <a:moveTo>
                <a:pt x="45720" y="0"/>
              </a:moveTo>
              <a:lnTo>
                <a:pt x="45720" y="2093264"/>
              </a:lnTo>
              <a:lnTo>
                <a:pt x="125129" y="2093264"/>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56650" y="1752349"/>
          <a:ext cx="91440" cy="1306469"/>
        </a:xfrm>
        <a:custGeom>
          <a:avLst/>
          <a:gdLst/>
          <a:ahLst/>
          <a:cxnLst/>
          <a:rect l="0" t="0" r="0" b="0"/>
          <a:pathLst>
            <a:path>
              <a:moveTo>
                <a:pt x="45720" y="0"/>
              </a:moveTo>
              <a:lnTo>
                <a:pt x="45720" y="1306469"/>
              </a:lnTo>
              <a:lnTo>
                <a:pt x="125116" y="130646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56650" y="1752349"/>
          <a:ext cx="91440" cy="519674"/>
        </a:xfrm>
        <a:custGeom>
          <a:avLst/>
          <a:gdLst/>
          <a:ahLst/>
          <a:cxnLst/>
          <a:rect l="0" t="0" r="0" b="0"/>
          <a:pathLst>
            <a:path>
              <a:moveTo>
                <a:pt x="45720" y="0"/>
              </a:moveTo>
              <a:lnTo>
                <a:pt x="45720" y="519674"/>
              </a:lnTo>
              <a:lnTo>
                <a:pt x="102743" y="519674"/>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511853" y="931974"/>
          <a:ext cx="3722456" cy="308521"/>
        </a:xfrm>
        <a:custGeom>
          <a:avLst/>
          <a:gdLst/>
          <a:ahLst/>
          <a:cxnLst/>
          <a:rect l="0" t="0" r="0" b="0"/>
          <a:pathLst>
            <a:path>
              <a:moveTo>
                <a:pt x="3722456" y="0"/>
              </a:moveTo>
              <a:lnTo>
                <a:pt x="3722456" y="165453"/>
              </a:lnTo>
              <a:lnTo>
                <a:pt x="0" y="165453"/>
              </a:lnTo>
              <a:lnTo>
                <a:pt x="0" y="30852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796409" y="362532"/>
          <a:ext cx="2875801" cy="569441"/>
        </a:xfrm>
        <a:prstGeom prst="rect">
          <a:avLst/>
        </a:prstGeom>
        <a:solidFill>
          <a:schemeClr val="accent1">
            <a:lumMod val="90000"/>
            <a:lumOff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Vehicle Type and License Plate Detection</a:t>
          </a:r>
          <a:endParaRPr lang="en-GB" sz="1100" b="0" kern="1200" dirty="0">
            <a:solidFill>
              <a:schemeClr val="bg1"/>
            </a:solidFill>
            <a:latin typeface="+mj-lt"/>
            <a:cs typeface="Times New Roman" panose="02020603050405020304" pitchFamily="18" charset="0"/>
          </a:endParaRPr>
        </a:p>
      </dsp:txBody>
      <dsp:txXfrm>
        <a:off x="2796409" y="362532"/>
        <a:ext cx="2875801" cy="569441"/>
      </dsp:txXfrm>
    </dsp:sp>
    <dsp:sp modelId="{C6381F6B-7861-4B8A-A7A3-7BEAF6F56C2B}">
      <dsp:nvSpPr>
        <dsp:cNvPr id="0" name=""/>
        <dsp:cNvSpPr/>
      </dsp:nvSpPr>
      <dsp:spPr>
        <a:xfrm>
          <a:off x="0" y="1240495"/>
          <a:ext cx="1023707" cy="511853"/>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0" y="1240495"/>
        <a:ext cx="1023707" cy="511853"/>
      </dsp:txXfrm>
    </dsp:sp>
    <dsp:sp modelId="{59CD2FCB-BC12-4983-9423-15B759AF811B}">
      <dsp:nvSpPr>
        <dsp:cNvPr id="0" name=""/>
        <dsp:cNvSpPr/>
      </dsp:nvSpPr>
      <dsp:spPr>
        <a:xfrm>
          <a:off x="159394" y="2016097"/>
          <a:ext cx="1387738"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1.1 </a:t>
          </a:r>
          <a:r>
            <a:rPr lang="en-US" sz="1000" kern="1200" dirty="0"/>
            <a:t>Background Study on Expressway</a:t>
          </a:r>
          <a:endParaRPr lang="en-GB" sz="1000" b="0" kern="1200" dirty="0">
            <a:latin typeface="+mj-lt"/>
            <a:cs typeface="Times New Roman" panose="02020603050405020304" pitchFamily="18" charset="0"/>
          </a:endParaRPr>
        </a:p>
      </dsp:txBody>
      <dsp:txXfrm>
        <a:off x="159394" y="2016097"/>
        <a:ext cx="1387738" cy="511853"/>
      </dsp:txXfrm>
    </dsp:sp>
    <dsp:sp modelId="{259BA1AB-0A32-47B1-B795-929189191D1E}">
      <dsp:nvSpPr>
        <dsp:cNvPr id="0" name=""/>
        <dsp:cNvSpPr/>
      </dsp:nvSpPr>
      <dsp:spPr>
        <a:xfrm>
          <a:off x="181767" y="2802892"/>
          <a:ext cx="1387738"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181767" y="2802892"/>
        <a:ext cx="1387738" cy="511853"/>
      </dsp:txXfrm>
    </dsp:sp>
    <dsp:sp modelId="{05CD4E52-8EEC-4F84-8343-B89FDFF5E317}">
      <dsp:nvSpPr>
        <dsp:cNvPr id="0" name=""/>
        <dsp:cNvSpPr/>
      </dsp:nvSpPr>
      <dsp:spPr>
        <a:xfrm>
          <a:off x="181780" y="3589687"/>
          <a:ext cx="1367559"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1.3 Feasibility Study</a:t>
          </a:r>
        </a:p>
      </dsp:txBody>
      <dsp:txXfrm>
        <a:off x="181780" y="3589687"/>
        <a:ext cx="1367559" cy="511853"/>
      </dsp:txXfrm>
    </dsp:sp>
    <dsp:sp modelId="{3880328B-B05B-45C0-89A9-63E033CFA860}">
      <dsp:nvSpPr>
        <dsp:cNvPr id="0" name=""/>
        <dsp:cNvSpPr/>
      </dsp:nvSpPr>
      <dsp:spPr>
        <a:xfrm>
          <a:off x="1611622" y="1251689"/>
          <a:ext cx="1023707" cy="511853"/>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611622" y="1251689"/>
        <a:ext cx="1023707" cy="511853"/>
      </dsp:txXfrm>
    </dsp:sp>
    <dsp:sp modelId="{3F81985D-6E44-4038-BCE6-82116AEBDC08}">
      <dsp:nvSpPr>
        <dsp:cNvPr id="0" name=""/>
        <dsp:cNvSpPr/>
      </dsp:nvSpPr>
      <dsp:spPr>
        <a:xfrm>
          <a:off x="1811493" y="2016097"/>
          <a:ext cx="1521322"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a:t>
          </a:r>
          <a:r>
            <a:rPr lang="en-US" sz="1000" kern="1200"/>
            <a:t>Scope Identification </a:t>
          </a:r>
          <a:endParaRPr lang="en-GB" sz="1000" b="0" kern="1200">
            <a:latin typeface="+mj-lt"/>
            <a:cs typeface="Times New Roman" panose="02020603050405020304" pitchFamily="18" charset="0"/>
          </a:endParaRPr>
        </a:p>
      </dsp:txBody>
      <dsp:txXfrm>
        <a:off x="1811493" y="2016097"/>
        <a:ext cx="1521322" cy="511853"/>
      </dsp:txXfrm>
    </dsp:sp>
    <dsp:sp modelId="{A1BE16C9-977A-4884-8F58-87B447C1D463}">
      <dsp:nvSpPr>
        <dsp:cNvPr id="0" name=""/>
        <dsp:cNvSpPr/>
      </dsp:nvSpPr>
      <dsp:spPr>
        <a:xfrm>
          <a:off x="1811493" y="2814085"/>
          <a:ext cx="1525737"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1811493" y="2814085"/>
        <a:ext cx="1525737" cy="511853"/>
      </dsp:txXfrm>
    </dsp:sp>
    <dsp:sp modelId="{E9C2EBE0-CCFC-402B-B0DB-6C7B3453DDCD}">
      <dsp:nvSpPr>
        <dsp:cNvPr id="0" name=""/>
        <dsp:cNvSpPr/>
      </dsp:nvSpPr>
      <dsp:spPr>
        <a:xfrm>
          <a:off x="1811493" y="3612074"/>
          <a:ext cx="1534839"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1811493" y="3612074"/>
        <a:ext cx="1534839" cy="511853"/>
      </dsp:txXfrm>
    </dsp:sp>
    <dsp:sp modelId="{D4333132-8395-4D05-B661-D83665DCC578}">
      <dsp:nvSpPr>
        <dsp:cNvPr id="0" name=""/>
        <dsp:cNvSpPr/>
      </dsp:nvSpPr>
      <dsp:spPr>
        <a:xfrm>
          <a:off x="1811493" y="4410062"/>
          <a:ext cx="1534839"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a:t>
          </a:r>
          <a:r>
            <a:rPr lang="en-US" sz="1000" kern="1200"/>
            <a:t>Project Proposal Creation </a:t>
          </a:r>
          <a:endParaRPr lang="en-GB" sz="1000" b="0" kern="1200">
            <a:latin typeface="+mj-lt"/>
            <a:cs typeface="Times New Roman" panose="02020603050405020304" pitchFamily="18" charset="0"/>
          </a:endParaRPr>
        </a:p>
      </dsp:txBody>
      <dsp:txXfrm>
        <a:off x="1811493" y="4410062"/>
        <a:ext cx="1534839" cy="511853"/>
      </dsp:txXfrm>
    </dsp:sp>
    <dsp:sp modelId="{FF1E8254-CFB7-4358-9F15-5731CE3A3EAA}">
      <dsp:nvSpPr>
        <dsp:cNvPr id="0" name=""/>
        <dsp:cNvSpPr/>
      </dsp:nvSpPr>
      <dsp:spPr>
        <a:xfrm>
          <a:off x="3369527" y="1240495"/>
          <a:ext cx="1543641" cy="511853"/>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369527" y="1240495"/>
        <a:ext cx="1543641" cy="511853"/>
      </dsp:txXfrm>
    </dsp:sp>
    <dsp:sp modelId="{DDBED57F-A1F4-493F-9878-CE704166AC25}">
      <dsp:nvSpPr>
        <dsp:cNvPr id="0" name=""/>
        <dsp:cNvSpPr/>
      </dsp:nvSpPr>
      <dsp:spPr>
        <a:xfrm>
          <a:off x="3652442" y="2016097"/>
          <a:ext cx="1754086"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a:t>
          </a:r>
          <a:r>
            <a:rPr lang="en-US" sz="1000" kern="1200" dirty="0"/>
            <a:t>Implement vehicle identification and classification </a:t>
          </a:r>
          <a:endParaRPr lang="en-GB" sz="1000" b="0" kern="1200" dirty="0">
            <a:latin typeface="+mj-lt"/>
            <a:cs typeface="Times New Roman" panose="02020603050405020304" pitchFamily="18" charset="0"/>
          </a:endParaRPr>
        </a:p>
      </dsp:txBody>
      <dsp:txXfrm>
        <a:off x="3652442" y="2016097"/>
        <a:ext cx="1754086" cy="511853"/>
      </dsp:txXfrm>
    </dsp:sp>
    <dsp:sp modelId="{D174BD96-690F-4821-BDBB-BF1FA0688639}">
      <dsp:nvSpPr>
        <dsp:cNvPr id="0" name=""/>
        <dsp:cNvSpPr/>
      </dsp:nvSpPr>
      <dsp:spPr>
        <a:xfrm>
          <a:off x="3665877" y="2800651"/>
          <a:ext cx="1708141" cy="743956"/>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a:t>
          </a:r>
          <a:r>
            <a:rPr lang="en-US" sz="1000" kern="1200" dirty="0"/>
            <a:t>Implement license plate identification </a:t>
          </a:r>
          <a:endParaRPr lang="en-GB" sz="1000" b="0" kern="1200" dirty="0">
            <a:latin typeface="+mj-lt"/>
            <a:cs typeface="Times New Roman" panose="02020603050405020304" pitchFamily="18" charset="0"/>
          </a:endParaRPr>
        </a:p>
      </dsp:txBody>
      <dsp:txXfrm>
        <a:off x="3665877" y="2800651"/>
        <a:ext cx="1708141" cy="743956"/>
      </dsp:txXfrm>
    </dsp:sp>
    <dsp:sp modelId="{51F361E6-CBC3-454B-89B2-BA05E77542A0}">
      <dsp:nvSpPr>
        <dsp:cNvPr id="0" name=""/>
        <dsp:cNvSpPr/>
      </dsp:nvSpPr>
      <dsp:spPr>
        <a:xfrm>
          <a:off x="5500288" y="1240495"/>
          <a:ext cx="1218919" cy="511853"/>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 Testing</a:t>
          </a:r>
        </a:p>
      </dsp:txBody>
      <dsp:txXfrm>
        <a:off x="5500288" y="1240495"/>
        <a:ext cx="1218919" cy="511853"/>
      </dsp:txXfrm>
    </dsp:sp>
    <dsp:sp modelId="{9FB172D1-CE86-449B-BA7F-A08DDAE45FA2}">
      <dsp:nvSpPr>
        <dsp:cNvPr id="0" name=""/>
        <dsp:cNvSpPr/>
      </dsp:nvSpPr>
      <dsp:spPr>
        <a:xfrm>
          <a:off x="5793777" y="2016097"/>
          <a:ext cx="1624549"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4.1 </a:t>
          </a:r>
          <a:r>
            <a:rPr lang="en-US" sz="1000" kern="1200"/>
            <a:t>Unit Testing</a:t>
          </a:r>
          <a:endParaRPr lang="en-GB" sz="1000" b="0" kern="1200">
            <a:latin typeface="+mj-lt"/>
            <a:cs typeface="Times New Roman" panose="02020603050405020304" pitchFamily="18" charset="0"/>
          </a:endParaRPr>
        </a:p>
      </dsp:txBody>
      <dsp:txXfrm>
        <a:off x="5793777" y="2016097"/>
        <a:ext cx="1624549" cy="511853"/>
      </dsp:txXfrm>
    </dsp:sp>
    <dsp:sp modelId="{604FAC09-CA0C-40C1-85DD-2AA2BF7031BD}">
      <dsp:nvSpPr>
        <dsp:cNvPr id="0" name=""/>
        <dsp:cNvSpPr/>
      </dsp:nvSpPr>
      <dsp:spPr>
        <a:xfrm>
          <a:off x="5787183" y="2801012"/>
          <a:ext cx="1653693"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a:t>
          </a:r>
          <a:r>
            <a:rPr lang="en-US" sz="1000" kern="1200"/>
            <a:t>Integration Testing</a:t>
          </a:r>
          <a:endParaRPr lang="en-GB" sz="1000" b="0" kern="1200">
            <a:latin typeface="+mj-lt"/>
            <a:cs typeface="Times New Roman" panose="02020603050405020304" pitchFamily="18" charset="0"/>
          </a:endParaRPr>
        </a:p>
      </dsp:txBody>
      <dsp:txXfrm>
        <a:off x="5787183" y="2801012"/>
        <a:ext cx="1653693" cy="511853"/>
      </dsp:txXfrm>
    </dsp:sp>
    <dsp:sp modelId="{0CC1FBCD-18C6-4556-8329-658A18514058}">
      <dsp:nvSpPr>
        <dsp:cNvPr id="0" name=""/>
        <dsp:cNvSpPr/>
      </dsp:nvSpPr>
      <dsp:spPr>
        <a:xfrm>
          <a:off x="5798287" y="3612074"/>
          <a:ext cx="1730827"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a:t>
          </a:r>
          <a:r>
            <a:rPr lang="en-US" sz="1000" kern="1200"/>
            <a:t>System Testing</a:t>
          </a:r>
          <a:endParaRPr lang="en-GB" sz="1000" b="0" kern="1200">
            <a:latin typeface="+mj-lt"/>
            <a:cs typeface="Times New Roman" panose="02020603050405020304" pitchFamily="18" charset="0"/>
          </a:endParaRPr>
        </a:p>
      </dsp:txBody>
      <dsp:txXfrm>
        <a:off x="5798287" y="3612074"/>
        <a:ext cx="1730827" cy="511853"/>
      </dsp:txXfrm>
    </dsp:sp>
    <dsp:sp modelId="{75C00297-C31B-4AE8-93E1-92C4F5D11EEC}">
      <dsp:nvSpPr>
        <dsp:cNvPr id="0" name=""/>
        <dsp:cNvSpPr/>
      </dsp:nvSpPr>
      <dsp:spPr>
        <a:xfrm>
          <a:off x="7530341" y="1251689"/>
          <a:ext cx="1023707" cy="511853"/>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7530341" y="1251689"/>
        <a:ext cx="1023707" cy="511853"/>
      </dsp:txXfrm>
    </dsp:sp>
    <dsp:sp modelId="{262B41D6-B6B4-4869-90DF-28D0236B2D77}">
      <dsp:nvSpPr>
        <dsp:cNvPr id="0" name=""/>
        <dsp:cNvSpPr/>
      </dsp:nvSpPr>
      <dsp:spPr>
        <a:xfrm>
          <a:off x="7696708" y="2016097"/>
          <a:ext cx="1610501" cy="511853"/>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5.1 Research Paper and Final Report </a:t>
          </a:r>
          <a:endParaRPr lang="en-GB" sz="1000" b="0" kern="1200">
            <a:latin typeface="+mj-lt"/>
            <a:cs typeface="Times New Roman" panose="02020603050405020304" pitchFamily="18" charset="0"/>
          </a:endParaRPr>
        </a:p>
      </dsp:txBody>
      <dsp:txXfrm>
        <a:off x="7696708" y="2016097"/>
        <a:ext cx="1610501" cy="511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7414363" y="1671186"/>
          <a:ext cx="91440" cy="496369"/>
        </a:xfrm>
        <a:custGeom>
          <a:avLst/>
          <a:gdLst/>
          <a:ahLst/>
          <a:cxnLst/>
          <a:rect l="0" t="0" r="0" b="0"/>
          <a:pathLst>
            <a:path>
              <a:moveTo>
                <a:pt x="45720" y="0"/>
              </a:moveTo>
              <a:lnTo>
                <a:pt x="45720" y="496369"/>
              </a:lnTo>
              <a:lnTo>
                <a:pt x="108191" y="496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4138191" y="859426"/>
          <a:ext cx="3721621" cy="312098"/>
        </a:xfrm>
        <a:custGeom>
          <a:avLst/>
          <a:gdLst/>
          <a:ahLst/>
          <a:cxnLst/>
          <a:rect l="0" t="0" r="0" b="0"/>
          <a:pathLst>
            <a:path>
              <a:moveTo>
                <a:pt x="0" y="0"/>
              </a:moveTo>
              <a:lnTo>
                <a:pt x="0" y="172439"/>
              </a:lnTo>
              <a:lnTo>
                <a:pt x="3721621" y="172439"/>
              </a:lnTo>
              <a:lnTo>
                <a:pt x="3721621" y="312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497444" y="1660259"/>
          <a:ext cx="171911" cy="2065255"/>
        </a:xfrm>
        <a:custGeom>
          <a:avLst/>
          <a:gdLst/>
          <a:ahLst/>
          <a:cxnLst/>
          <a:rect l="0" t="0" r="0" b="0"/>
          <a:pathLst>
            <a:path>
              <a:moveTo>
                <a:pt x="0" y="0"/>
              </a:moveTo>
              <a:lnTo>
                <a:pt x="0" y="2065255"/>
              </a:lnTo>
              <a:lnTo>
                <a:pt x="171911" y="20652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497444" y="1660259"/>
          <a:ext cx="161071" cy="1273513"/>
        </a:xfrm>
        <a:custGeom>
          <a:avLst/>
          <a:gdLst/>
          <a:ahLst/>
          <a:cxnLst/>
          <a:rect l="0" t="0" r="0" b="0"/>
          <a:pathLst>
            <a:path>
              <a:moveTo>
                <a:pt x="0" y="0"/>
              </a:moveTo>
              <a:lnTo>
                <a:pt x="0" y="1273513"/>
              </a:lnTo>
              <a:lnTo>
                <a:pt x="161071" y="1273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497444" y="1660259"/>
          <a:ext cx="167509" cy="507295"/>
        </a:xfrm>
        <a:custGeom>
          <a:avLst/>
          <a:gdLst/>
          <a:ahLst/>
          <a:cxnLst/>
          <a:rect l="0" t="0" r="0" b="0"/>
          <a:pathLst>
            <a:path>
              <a:moveTo>
                <a:pt x="0" y="0"/>
              </a:moveTo>
              <a:lnTo>
                <a:pt x="0" y="507295"/>
              </a:lnTo>
              <a:lnTo>
                <a:pt x="167509"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4138191" y="859426"/>
          <a:ext cx="1835206" cy="301172"/>
        </a:xfrm>
        <a:custGeom>
          <a:avLst/>
          <a:gdLst/>
          <a:ahLst/>
          <a:cxnLst/>
          <a:rect l="0" t="0" r="0" b="0"/>
          <a:pathLst>
            <a:path>
              <a:moveTo>
                <a:pt x="0" y="0"/>
              </a:moveTo>
              <a:lnTo>
                <a:pt x="0" y="161512"/>
              </a:lnTo>
              <a:lnTo>
                <a:pt x="1835206" y="161512"/>
              </a:lnTo>
              <a:lnTo>
                <a:pt x="1835206"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0964-4277-4591-A39D-CE6D8D1A0F71}">
      <dsp:nvSpPr>
        <dsp:cNvPr id="0" name=""/>
        <dsp:cNvSpPr/>
      </dsp:nvSpPr>
      <dsp:spPr>
        <a:xfrm>
          <a:off x="3449136" y="1660259"/>
          <a:ext cx="177947" cy="3031465"/>
        </a:xfrm>
        <a:custGeom>
          <a:avLst/>
          <a:gdLst/>
          <a:ahLst/>
          <a:cxnLst/>
          <a:rect l="0" t="0" r="0" b="0"/>
          <a:pathLst>
            <a:path>
              <a:moveTo>
                <a:pt x="0" y="0"/>
              </a:moveTo>
              <a:lnTo>
                <a:pt x="0" y="3031465"/>
              </a:lnTo>
              <a:lnTo>
                <a:pt x="177947" y="3031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9F1A0-EA8F-47E2-8CEA-49CAA403F236}">
      <dsp:nvSpPr>
        <dsp:cNvPr id="0" name=""/>
        <dsp:cNvSpPr/>
      </dsp:nvSpPr>
      <dsp:spPr>
        <a:xfrm>
          <a:off x="3449136" y="1660259"/>
          <a:ext cx="151718" cy="2265600"/>
        </a:xfrm>
        <a:custGeom>
          <a:avLst/>
          <a:gdLst/>
          <a:ahLst/>
          <a:cxnLst/>
          <a:rect l="0" t="0" r="0" b="0"/>
          <a:pathLst>
            <a:path>
              <a:moveTo>
                <a:pt x="0" y="0"/>
              </a:moveTo>
              <a:lnTo>
                <a:pt x="0" y="2265600"/>
              </a:lnTo>
              <a:lnTo>
                <a:pt x="151718" y="22656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449136" y="1660259"/>
          <a:ext cx="138603" cy="1386447"/>
        </a:xfrm>
        <a:custGeom>
          <a:avLst/>
          <a:gdLst/>
          <a:ahLst/>
          <a:cxnLst/>
          <a:rect l="0" t="0" r="0" b="0"/>
          <a:pathLst>
            <a:path>
              <a:moveTo>
                <a:pt x="0" y="0"/>
              </a:moveTo>
              <a:lnTo>
                <a:pt x="0" y="1386447"/>
              </a:lnTo>
              <a:lnTo>
                <a:pt x="138603" y="13864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449136" y="1660259"/>
          <a:ext cx="125489" cy="507295"/>
        </a:xfrm>
        <a:custGeom>
          <a:avLst/>
          <a:gdLst/>
          <a:ahLst/>
          <a:cxnLst/>
          <a:rect l="0" t="0" r="0" b="0"/>
          <a:pathLst>
            <a:path>
              <a:moveTo>
                <a:pt x="0" y="0"/>
              </a:moveTo>
              <a:lnTo>
                <a:pt x="0" y="507295"/>
              </a:lnTo>
              <a:lnTo>
                <a:pt x="125489"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4006165" y="859426"/>
          <a:ext cx="91440" cy="301172"/>
        </a:xfrm>
        <a:custGeom>
          <a:avLst/>
          <a:gdLst/>
          <a:ahLst/>
          <a:cxnLst/>
          <a:rect l="0" t="0" r="0" b="0"/>
          <a:pathLst>
            <a:path>
              <a:moveTo>
                <a:pt x="132026" y="0"/>
              </a:moveTo>
              <a:lnTo>
                <a:pt x="132026" y="161512"/>
              </a:lnTo>
              <a:lnTo>
                <a:pt x="45720" y="161512"/>
              </a:lnTo>
              <a:lnTo>
                <a:pt x="45720"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673466" y="1671186"/>
          <a:ext cx="95178" cy="2833308"/>
        </a:xfrm>
        <a:custGeom>
          <a:avLst/>
          <a:gdLst/>
          <a:ahLst/>
          <a:cxnLst/>
          <a:rect l="0" t="0" r="0" b="0"/>
          <a:pathLst>
            <a:path>
              <a:moveTo>
                <a:pt x="0" y="0"/>
              </a:moveTo>
              <a:lnTo>
                <a:pt x="0" y="2833308"/>
              </a:lnTo>
              <a:lnTo>
                <a:pt x="95178" y="2833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673466" y="1671186"/>
          <a:ext cx="95178" cy="2054328"/>
        </a:xfrm>
        <a:custGeom>
          <a:avLst/>
          <a:gdLst/>
          <a:ahLst/>
          <a:cxnLst/>
          <a:rect l="0" t="0" r="0" b="0"/>
          <a:pathLst>
            <a:path>
              <a:moveTo>
                <a:pt x="0" y="0"/>
              </a:moveTo>
              <a:lnTo>
                <a:pt x="0" y="2054328"/>
              </a:lnTo>
              <a:lnTo>
                <a:pt x="95178" y="2054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673466" y="1671186"/>
          <a:ext cx="95178" cy="1275348"/>
        </a:xfrm>
        <a:custGeom>
          <a:avLst/>
          <a:gdLst/>
          <a:ahLst/>
          <a:cxnLst/>
          <a:rect l="0" t="0" r="0" b="0"/>
          <a:pathLst>
            <a:path>
              <a:moveTo>
                <a:pt x="0" y="0"/>
              </a:moveTo>
              <a:lnTo>
                <a:pt x="0" y="1275348"/>
              </a:lnTo>
              <a:lnTo>
                <a:pt x="95178" y="127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673466" y="1671186"/>
          <a:ext cx="95178" cy="496369"/>
        </a:xfrm>
        <a:custGeom>
          <a:avLst/>
          <a:gdLst/>
          <a:ahLst/>
          <a:cxnLst/>
          <a:rect l="0" t="0" r="0" b="0"/>
          <a:pathLst>
            <a:path>
              <a:moveTo>
                <a:pt x="0" y="0"/>
              </a:moveTo>
              <a:lnTo>
                <a:pt x="0" y="496369"/>
              </a:lnTo>
              <a:lnTo>
                <a:pt x="95178" y="496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073195" y="859426"/>
          <a:ext cx="2064996" cy="312098"/>
        </a:xfrm>
        <a:custGeom>
          <a:avLst/>
          <a:gdLst/>
          <a:ahLst/>
          <a:cxnLst/>
          <a:rect l="0" t="0" r="0" b="0"/>
          <a:pathLst>
            <a:path>
              <a:moveTo>
                <a:pt x="2064996" y="0"/>
              </a:moveTo>
              <a:lnTo>
                <a:pt x="2064996" y="172439"/>
              </a:lnTo>
              <a:lnTo>
                <a:pt x="0" y="172439"/>
              </a:lnTo>
              <a:lnTo>
                <a:pt x="0" y="312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54212" y="1660259"/>
          <a:ext cx="91440" cy="2043402"/>
        </a:xfrm>
        <a:custGeom>
          <a:avLst/>
          <a:gdLst/>
          <a:ahLst/>
          <a:cxnLst/>
          <a:rect l="0" t="0" r="0" b="0"/>
          <a:pathLst>
            <a:path>
              <a:moveTo>
                <a:pt x="45720" y="0"/>
              </a:moveTo>
              <a:lnTo>
                <a:pt x="45720" y="2043402"/>
              </a:lnTo>
              <a:lnTo>
                <a:pt x="123539" y="20434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54212" y="1660259"/>
          <a:ext cx="91440" cy="1275348"/>
        </a:xfrm>
        <a:custGeom>
          <a:avLst/>
          <a:gdLst/>
          <a:ahLst/>
          <a:cxnLst/>
          <a:rect l="0" t="0" r="0" b="0"/>
          <a:pathLst>
            <a:path>
              <a:moveTo>
                <a:pt x="45720" y="0"/>
              </a:moveTo>
              <a:lnTo>
                <a:pt x="45720" y="1275348"/>
              </a:lnTo>
              <a:lnTo>
                <a:pt x="123526" y="127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54212" y="1660259"/>
          <a:ext cx="91440" cy="507295"/>
        </a:xfrm>
        <a:custGeom>
          <a:avLst/>
          <a:gdLst/>
          <a:ahLst/>
          <a:cxnLst/>
          <a:rect l="0" t="0" r="0" b="0"/>
          <a:pathLst>
            <a:path>
              <a:moveTo>
                <a:pt x="45720" y="0"/>
              </a:moveTo>
              <a:lnTo>
                <a:pt x="45720" y="507295"/>
              </a:lnTo>
              <a:lnTo>
                <a:pt x="101686"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499661" y="859426"/>
          <a:ext cx="3638530" cy="301172"/>
        </a:xfrm>
        <a:custGeom>
          <a:avLst/>
          <a:gdLst/>
          <a:ahLst/>
          <a:cxnLst/>
          <a:rect l="0" t="0" r="0" b="0"/>
          <a:pathLst>
            <a:path>
              <a:moveTo>
                <a:pt x="3638530" y="0"/>
              </a:moveTo>
              <a:lnTo>
                <a:pt x="3638530" y="161512"/>
              </a:lnTo>
              <a:lnTo>
                <a:pt x="0" y="161512"/>
              </a:lnTo>
              <a:lnTo>
                <a:pt x="0"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734541" y="303549"/>
          <a:ext cx="2807298" cy="5558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Violations Detection</a:t>
          </a:r>
          <a:endParaRPr lang="en-GB" sz="1100" b="0" kern="1200" dirty="0">
            <a:latin typeface="+mj-lt"/>
            <a:cs typeface="Times New Roman" panose="02020603050405020304" pitchFamily="18" charset="0"/>
          </a:endParaRPr>
        </a:p>
      </dsp:txBody>
      <dsp:txXfrm>
        <a:off x="2734541" y="303549"/>
        <a:ext cx="2807298" cy="555877"/>
      </dsp:txXfrm>
    </dsp:sp>
    <dsp:sp modelId="{C6381F6B-7861-4B8A-A7A3-7BEAF6F56C2B}">
      <dsp:nvSpPr>
        <dsp:cNvPr id="0" name=""/>
        <dsp:cNvSpPr/>
      </dsp:nvSpPr>
      <dsp:spPr>
        <a:xfrm>
          <a:off x="0" y="1160598"/>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0" y="1160598"/>
        <a:ext cx="999322" cy="499661"/>
      </dsp:txXfrm>
    </dsp:sp>
    <dsp:sp modelId="{59CD2FCB-BC12-4983-9423-15B759AF811B}">
      <dsp:nvSpPr>
        <dsp:cNvPr id="0" name=""/>
        <dsp:cNvSpPr/>
      </dsp:nvSpPr>
      <dsp:spPr>
        <a:xfrm>
          <a:off x="155898" y="1917725"/>
          <a:ext cx="135468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1.1 </a:t>
          </a:r>
          <a:r>
            <a:rPr lang="en-US" sz="1000" kern="1200" dirty="0"/>
            <a:t>Background Study on Domain</a:t>
          </a:r>
          <a:endParaRPr lang="en-GB" sz="1000" b="0" kern="1200" dirty="0">
            <a:latin typeface="+mj-lt"/>
            <a:cs typeface="Times New Roman" panose="02020603050405020304" pitchFamily="18" charset="0"/>
          </a:endParaRPr>
        </a:p>
      </dsp:txBody>
      <dsp:txXfrm>
        <a:off x="155898" y="1917725"/>
        <a:ext cx="1354682" cy="499661"/>
      </dsp:txXfrm>
    </dsp:sp>
    <dsp:sp modelId="{259BA1AB-0A32-47B1-B795-929189191D1E}">
      <dsp:nvSpPr>
        <dsp:cNvPr id="0" name=""/>
        <dsp:cNvSpPr/>
      </dsp:nvSpPr>
      <dsp:spPr>
        <a:xfrm>
          <a:off x="177738" y="2685778"/>
          <a:ext cx="135468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177738" y="2685778"/>
        <a:ext cx="1354682" cy="499661"/>
      </dsp:txXfrm>
    </dsp:sp>
    <dsp:sp modelId="{05CD4E52-8EEC-4F84-8343-B89FDFF5E317}">
      <dsp:nvSpPr>
        <dsp:cNvPr id="0" name=""/>
        <dsp:cNvSpPr/>
      </dsp:nvSpPr>
      <dsp:spPr>
        <a:xfrm>
          <a:off x="177752" y="3453831"/>
          <a:ext cx="133498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1.3 Feasibility Study</a:t>
          </a:r>
        </a:p>
      </dsp:txBody>
      <dsp:txXfrm>
        <a:off x="177752" y="3453831"/>
        <a:ext cx="1334983" cy="499661"/>
      </dsp:txXfrm>
    </dsp:sp>
    <dsp:sp modelId="{3880328B-B05B-45C0-89A9-63E033CFA860}">
      <dsp:nvSpPr>
        <dsp:cNvPr id="0" name=""/>
        <dsp:cNvSpPr/>
      </dsp:nvSpPr>
      <dsp:spPr>
        <a:xfrm>
          <a:off x="1573533" y="1171525"/>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573533" y="1171525"/>
        <a:ext cx="999322" cy="499661"/>
      </dsp:txXfrm>
    </dsp:sp>
    <dsp:sp modelId="{3F81985D-6E44-4038-BCE6-82116AEBDC08}">
      <dsp:nvSpPr>
        <dsp:cNvPr id="0" name=""/>
        <dsp:cNvSpPr/>
      </dsp:nvSpPr>
      <dsp:spPr>
        <a:xfrm>
          <a:off x="1768644" y="1917725"/>
          <a:ext cx="1485084"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a:t>
          </a:r>
          <a:r>
            <a:rPr lang="en-US" sz="1000" kern="1200"/>
            <a:t>Scope Identification </a:t>
          </a:r>
          <a:endParaRPr lang="en-GB" sz="1000" b="0" kern="1200">
            <a:latin typeface="+mj-lt"/>
            <a:cs typeface="Times New Roman" panose="02020603050405020304" pitchFamily="18" charset="0"/>
          </a:endParaRPr>
        </a:p>
      </dsp:txBody>
      <dsp:txXfrm>
        <a:off x="1768644" y="1917725"/>
        <a:ext cx="1485084" cy="499661"/>
      </dsp:txXfrm>
    </dsp:sp>
    <dsp:sp modelId="{A1BE16C9-977A-4884-8F58-87B447C1D463}">
      <dsp:nvSpPr>
        <dsp:cNvPr id="0" name=""/>
        <dsp:cNvSpPr/>
      </dsp:nvSpPr>
      <dsp:spPr>
        <a:xfrm>
          <a:off x="1768644" y="2696704"/>
          <a:ext cx="148939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1768644" y="2696704"/>
        <a:ext cx="1489393" cy="499661"/>
      </dsp:txXfrm>
    </dsp:sp>
    <dsp:sp modelId="{E9C2EBE0-CCFC-402B-B0DB-6C7B3453DDCD}">
      <dsp:nvSpPr>
        <dsp:cNvPr id="0" name=""/>
        <dsp:cNvSpPr/>
      </dsp:nvSpPr>
      <dsp:spPr>
        <a:xfrm>
          <a:off x="1768644" y="3475684"/>
          <a:ext cx="149827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1768644" y="3475684"/>
        <a:ext cx="1498278" cy="499661"/>
      </dsp:txXfrm>
    </dsp:sp>
    <dsp:sp modelId="{D4333132-8395-4D05-B661-D83665DCC578}">
      <dsp:nvSpPr>
        <dsp:cNvPr id="0" name=""/>
        <dsp:cNvSpPr/>
      </dsp:nvSpPr>
      <dsp:spPr>
        <a:xfrm>
          <a:off x="1768644" y="4254664"/>
          <a:ext cx="149827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a:t>
          </a:r>
          <a:r>
            <a:rPr lang="en-US" sz="1000" kern="1200"/>
            <a:t>Project Proposal Creation </a:t>
          </a:r>
          <a:endParaRPr lang="en-GB" sz="1000" b="0" kern="1200">
            <a:latin typeface="+mj-lt"/>
            <a:cs typeface="Times New Roman" panose="02020603050405020304" pitchFamily="18" charset="0"/>
          </a:endParaRPr>
        </a:p>
      </dsp:txBody>
      <dsp:txXfrm>
        <a:off x="1768644" y="4254664"/>
        <a:ext cx="1498278" cy="499661"/>
      </dsp:txXfrm>
    </dsp:sp>
    <dsp:sp modelId="{FF1E8254-CFB7-4358-9F15-5731CE3A3EAA}">
      <dsp:nvSpPr>
        <dsp:cNvPr id="0" name=""/>
        <dsp:cNvSpPr/>
      </dsp:nvSpPr>
      <dsp:spPr>
        <a:xfrm>
          <a:off x="3298449" y="1160598"/>
          <a:ext cx="1506870"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298449" y="1160598"/>
        <a:ext cx="1506870" cy="499661"/>
      </dsp:txXfrm>
    </dsp:sp>
    <dsp:sp modelId="{DDBED57F-A1F4-493F-9878-CE704166AC25}">
      <dsp:nvSpPr>
        <dsp:cNvPr id="0" name=""/>
        <dsp:cNvSpPr/>
      </dsp:nvSpPr>
      <dsp:spPr>
        <a:xfrm>
          <a:off x="3574625" y="1917725"/>
          <a:ext cx="171230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a:t>
          </a:r>
          <a:r>
            <a:rPr lang="en-US" sz="1000" kern="1200" dirty="0"/>
            <a:t>Implement Vehicle detection</a:t>
          </a:r>
          <a:endParaRPr lang="en-GB" sz="1000" b="0" kern="1200" dirty="0">
            <a:latin typeface="+mj-lt"/>
            <a:cs typeface="Times New Roman" panose="02020603050405020304" pitchFamily="18" charset="0"/>
          </a:endParaRPr>
        </a:p>
      </dsp:txBody>
      <dsp:txXfrm>
        <a:off x="3574625" y="1917725"/>
        <a:ext cx="1712303" cy="499661"/>
      </dsp:txXfrm>
    </dsp:sp>
    <dsp:sp modelId="{D174BD96-690F-4821-BDBB-BF1FA0688639}">
      <dsp:nvSpPr>
        <dsp:cNvPr id="0" name=""/>
        <dsp:cNvSpPr/>
      </dsp:nvSpPr>
      <dsp:spPr>
        <a:xfrm>
          <a:off x="3587740" y="2683590"/>
          <a:ext cx="1667452" cy="7262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a:t>
          </a:r>
          <a:r>
            <a:rPr lang="en-US" sz="1000" kern="1200" dirty="0"/>
            <a:t>Implement for Identify vehicle number plate.</a:t>
          </a:r>
          <a:endParaRPr lang="en-GB" sz="1000" b="0" kern="1200" dirty="0">
            <a:latin typeface="+mj-lt"/>
            <a:cs typeface="Times New Roman" panose="02020603050405020304" pitchFamily="18" charset="0"/>
          </a:endParaRPr>
        </a:p>
      </dsp:txBody>
      <dsp:txXfrm>
        <a:off x="3587740" y="2683590"/>
        <a:ext cx="1667452" cy="726235"/>
      </dsp:txXfrm>
    </dsp:sp>
    <dsp:sp modelId="{6F0A0EBA-4839-4F14-86ED-8A18487B77A0}">
      <dsp:nvSpPr>
        <dsp:cNvPr id="0" name=""/>
        <dsp:cNvSpPr/>
      </dsp:nvSpPr>
      <dsp:spPr>
        <a:xfrm>
          <a:off x="3600855" y="3676029"/>
          <a:ext cx="163884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3.3 </a:t>
          </a:r>
          <a:r>
            <a:rPr lang="en-US" sz="1000" kern="1200" dirty="0"/>
            <a:t>Implement automatically violation detection</a:t>
          </a:r>
          <a:endParaRPr lang="en-GB" sz="1000" b="0" kern="1200" dirty="0">
            <a:latin typeface="+mj-lt"/>
            <a:cs typeface="Times New Roman" panose="02020603050405020304" pitchFamily="18" charset="0"/>
          </a:endParaRPr>
        </a:p>
      </dsp:txBody>
      <dsp:txXfrm>
        <a:off x="3600855" y="3676029"/>
        <a:ext cx="1638842" cy="499661"/>
      </dsp:txXfrm>
    </dsp:sp>
    <dsp:sp modelId="{08DF8AA8-AB4A-4B9F-AE40-29F04DE306A0}">
      <dsp:nvSpPr>
        <dsp:cNvPr id="0" name=""/>
        <dsp:cNvSpPr/>
      </dsp:nvSpPr>
      <dsp:spPr>
        <a:xfrm>
          <a:off x="3627084" y="4441894"/>
          <a:ext cx="1835921"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3.4 </a:t>
          </a:r>
          <a:r>
            <a:rPr lang="en-US" sz="1000" kern="1200" dirty="0"/>
            <a:t>Implement for notify to the management</a:t>
          </a:r>
          <a:endParaRPr lang="en-GB" sz="1000" b="0" kern="1200" dirty="0">
            <a:latin typeface="+mj-lt"/>
            <a:cs typeface="Times New Roman" panose="02020603050405020304" pitchFamily="18" charset="0"/>
          </a:endParaRPr>
        </a:p>
      </dsp:txBody>
      <dsp:txXfrm>
        <a:off x="3627084" y="4441894"/>
        <a:ext cx="1835921" cy="499661"/>
      </dsp:txXfrm>
    </dsp:sp>
    <dsp:sp modelId="{51F361E6-CBC3-454B-89B2-BA05E77542A0}">
      <dsp:nvSpPr>
        <dsp:cNvPr id="0" name=""/>
        <dsp:cNvSpPr/>
      </dsp:nvSpPr>
      <dsp:spPr>
        <a:xfrm>
          <a:off x="5378455" y="1160598"/>
          <a:ext cx="1189884"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4. Testing</a:t>
          </a:r>
        </a:p>
      </dsp:txBody>
      <dsp:txXfrm>
        <a:off x="5378455" y="1160598"/>
        <a:ext cx="1189884" cy="499661"/>
      </dsp:txXfrm>
    </dsp:sp>
    <dsp:sp modelId="{9FB172D1-CE86-449B-BA7F-A08DDAE45FA2}">
      <dsp:nvSpPr>
        <dsp:cNvPr id="0" name=""/>
        <dsp:cNvSpPr/>
      </dsp:nvSpPr>
      <dsp:spPr>
        <a:xfrm>
          <a:off x="5664953" y="1917725"/>
          <a:ext cx="1585851"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4.1 </a:t>
          </a:r>
          <a:r>
            <a:rPr lang="en-US" sz="1000" kern="1200" dirty="0"/>
            <a:t>Unit Testing</a:t>
          </a:r>
          <a:endParaRPr lang="en-GB" sz="1000" b="0" kern="1200" dirty="0">
            <a:latin typeface="+mj-lt"/>
            <a:cs typeface="Times New Roman" panose="02020603050405020304" pitchFamily="18" charset="0"/>
          </a:endParaRPr>
        </a:p>
      </dsp:txBody>
      <dsp:txXfrm>
        <a:off x="5664953" y="1917725"/>
        <a:ext cx="1585851" cy="499661"/>
      </dsp:txXfrm>
    </dsp:sp>
    <dsp:sp modelId="{604FAC09-CA0C-40C1-85DD-2AA2BF7031BD}">
      <dsp:nvSpPr>
        <dsp:cNvPr id="0" name=""/>
        <dsp:cNvSpPr/>
      </dsp:nvSpPr>
      <dsp:spPr>
        <a:xfrm>
          <a:off x="5658515" y="2683942"/>
          <a:ext cx="161430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a:t>
          </a:r>
          <a:r>
            <a:rPr lang="en-US" sz="1000" kern="1200"/>
            <a:t>Integration Testing</a:t>
          </a:r>
          <a:endParaRPr lang="en-GB" sz="1000" b="0" kern="1200">
            <a:latin typeface="+mj-lt"/>
            <a:cs typeface="Times New Roman" panose="02020603050405020304" pitchFamily="18" charset="0"/>
          </a:endParaRPr>
        </a:p>
      </dsp:txBody>
      <dsp:txXfrm>
        <a:off x="5658515" y="2683942"/>
        <a:ext cx="1614302" cy="499661"/>
      </dsp:txXfrm>
    </dsp:sp>
    <dsp:sp modelId="{0CC1FBCD-18C6-4556-8329-658A18514058}">
      <dsp:nvSpPr>
        <dsp:cNvPr id="0" name=""/>
        <dsp:cNvSpPr/>
      </dsp:nvSpPr>
      <dsp:spPr>
        <a:xfrm>
          <a:off x="5669356" y="3475684"/>
          <a:ext cx="168959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a:t>
          </a:r>
          <a:r>
            <a:rPr lang="en-US" sz="1000" kern="1200"/>
            <a:t>System Testing</a:t>
          </a:r>
          <a:endParaRPr lang="en-GB" sz="1000" b="0" kern="1200">
            <a:latin typeface="+mj-lt"/>
            <a:cs typeface="Times New Roman" panose="02020603050405020304" pitchFamily="18" charset="0"/>
          </a:endParaRPr>
        </a:p>
      </dsp:txBody>
      <dsp:txXfrm>
        <a:off x="5669356" y="3475684"/>
        <a:ext cx="1689598" cy="499661"/>
      </dsp:txXfrm>
    </dsp:sp>
    <dsp:sp modelId="{75C00297-C31B-4AE8-93E1-92C4F5D11EEC}">
      <dsp:nvSpPr>
        <dsp:cNvPr id="0" name=""/>
        <dsp:cNvSpPr/>
      </dsp:nvSpPr>
      <dsp:spPr>
        <a:xfrm>
          <a:off x="7360151" y="1171525"/>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7360151" y="1171525"/>
        <a:ext cx="999322" cy="499661"/>
      </dsp:txXfrm>
    </dsp:sp>
    <dsp:sp modelId="{262B41D6-B6B4-4869-90DF-28D0236B2D77}">
      <dsp:nvSpPr>
        <dsp:cNvPr id="0" name=""/>
        <dsp:cNvSpPr/>
      </dsp:nvSpPr>
      <dsp:spPr>
        <a:xfrm>
          <a:off x="7522555" y="1917725"/>
          <a:ext cx="157213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5.1 Research Paper and Final Report </a:t>
          </a:r>
          <a:endParaRPr lang="en-GB" sz="1000" b="0" kern="1200">
            <a:latin typeface="+mj-lt"/>
            <a:cs typeface="Times New Roman" panose="02020603050405020304" pitchFamily="18" charset="0"/>
          </a:endParaRPr>
        </a:p>
      </dsp:txBody>
      <dsp:txXfrm>
        <a:off x="7522555" y="1917725"/>
        <a:ext cx="1572138" cy="499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6351777" y="954515"/>
          <a:ext cx="91440" cy="345565"/>
        </a:xfrm>
        <a:custGeom>
          <a:avLst/>
          <a:gdLst/>
          <a:ahLst/>
          <a:cxnLst/>
          <a:rect l="0" t="0" r="0" b="0"/>
          <a:pathLst>
            <a:path>
              <a:moveTo>
                <a:pt x="45720" y="0"/>
              </a:moveTo>
              <a:lnTo>
                <a:pt x="45720" y="345565"/>
              </a:lnTo>
              <a:lnTo>
                <a:pt x="89211" y="345565"/>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3904642" y="389379"/>
          <a:ext cx="2771140" cy="217278"/>
        </a:xfrm>
        <a:custGeom>
          <a:avLst/>
          <a:gdLst/>
          <a:ahLst/>
          <a:cxnLst/>
          <a:rect l="0" t="0" r="0" b="0"/>
          <a:pathLst>
            <a:path>
              <a:moveTo>
                <a:pt x="0" y="0"/>
              </a:moveTo>
              <a:lnTo>
                <a:pt x="0" y="120049"/>
              </a:lnTo>
              <a:lnTo>
                <a:pt x="2771140" y="120049"/>
              </a:lnTo>
              <a:lnTo>
                <a:pt x="2771140" y="21727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031133" y="946908"/>
          <a:ext cx="119682" cy="1437803"/>
        </a:xfrm>
        <a:custGeom>
          <a:avLst/>
          <a:gdLst/>
          <a:ahLst/>
          <a:cxnLst/>
          <a:rect l="0" t="0" r="0" b="0"/>
          <a:pathLst>
            <a:path>
              <a:moveTo>
                <a:pt x="0" y="0"/>
              </a:moveTo>
              <a:lnTo>
                <a:pt x="0" y="1437803"/>
              </a:lnTo>
              <a:lnTo>
                <a:pt x="119682" y="143780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031133" y="946908"/>
          <a:ext cx="112135" cy="886603"/>
        </a:xfrm>
        <a:custGeom>
          <a:avLst/>
          <a:gdLst/>
          <a:ahLst/>
          <a:cxnLst/>
          <a:rect l="0" t="0" r="0" b="0"/>
          <a:pathLst>
            <a:path>
              <a:moveTo>
                <a:pt x="0" y="0"/>
              </a:moveTo>
              <a:lnTo>
                <a:pt x="0" y="886603"/>
              </a:lnTo>
              <a:lnTo>
                <a:pt x="112135" y="88660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031133" y="946908"/>
          <a:ext cx="116617" cy="353172"/>
        </a:xfrm>
        <a:custGeom>
          <a:avLst/>
          <a:gdLst/>
          <a:ahLst/>
          <a:cxnLst/>
          <a:rect l="0" t="0" r="0" b="0"/>
          <a:pathLst>
            <a:path>
              <a:moveTo>
                <a:pt x="0" y="0"/>
              </a:moveTo>
              <a:lnTo>
                <a:pt x="0" y="353172"/>
              </a:lnTo>
              <a:lnTo>
                <a:pt x="116617" y="35317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3904642" y="389379"/>
          <a:ext cx="1457843" cy="209671"/>
        </a:xfrm>
        <a:custGeom>
          <a:avLst/>
          <a:gdLst/>
          <a:ahLst/>
          <a:cxnLst/>
          <a:rect l="0" t="0" r="0" b="0"/>
          <a:pathLst>
            <a:path>
              <a:moveTo>
                <a:pt x="0" y="0"/>
              </a:moveTo>
              <a:lnTo>
                <a:pt x="0" y="112442"/>
              </a:lnTo>
              <a:lnTo>
                <a:pt x="1457843" y="112442"/>
              </a:lnTo>
              <a:lnTo>
                <a:pt x="1457843"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677C13-8D96-4947-8D8E-8B286A02D114}">
      <dsp:nvSpPr>
        <dsp:cNvPr id="0" name=""/>
        <dsp:cNvSpPr/>
      </dsp:nvSpPr>
      <dsp:spPr>
        <a:xfrm>
          <a:off x="3244734" y="946908"/>
          <a:ext cx="138691" cy="3767589"/>
        </a:xfrm>
        <a:custGeom>
          <a:avLst/>
          <a:gdLst/>
          <a:ahLst/>
          <a:cxnLst/>
          <a:rect l="0" t="0" r="0" b="0"/>
          <a:pathLst>
            <a:path>
              <a:moveTo>
                <a:pt x="0" y="0"/>
              </a:moveTo>
              <a:lnTo>
                <a:pt x="0" y="3767589"/>
              </a:lnTo>
              <a:lnTo>
                <a:pt x="138691" y="376758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08ADE-0F43-41F8-A732-19C278285A30}">
      <dsp:nvSpPr>
        <dsp:cNvPr id="0" name=""/>
        <dsp:cNvSpPr/>
      </dsp:nvSpPr>
      <dsp:spPr>
        <a:xfrm>
          <a:off x="3244734" y="946908"/>
          <a:ext cx="150812" cy="3128309"/>
        </a:xfrm>
        <a:custGeom>
          <a:avLst/>
          <a:gdLst/>
          <a:ahLst/>
          <a:cxnLst/>
          <a:rect l="0" t="0" r="0" b="0"/>
          <a:pathLst>
            <a:path>
              <a:moveTo>
                <a:pt x="0" y="0"/>
              </a:moveTo>
              <a:lnTo>
                <a:pt x="0" y="3128309"/>
              </a:lnTo>
              <a:lnTo>
                <a:pt x="150812" y="312830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0964-4277-4591-A39D-CE6D8D1A0F71}">
      <dsp:nvSpPr>
        <dsp:cNvPr id="0" name=""/>
        <dsp:cNvSpPr/>
      </dsp:nvSpPr>
      <dsp:spPr>
        <a:xfrm>
          <a:off x="3244734" y="946908"/>
          <a:ext cx="123884" cy="2357070"/>
        </a:xfrm>
        <a:custGeom>
          <a:avLst/>
          <a:gdLst/>
          <a:ahLst/>
          <a:cxnLst/>
          <a:rect l="0" t="0" r="0" b="0"/>
          <a:pathLst>
            <a:path>
              <a:moveTo>
                <a:pt x="0" y="0"/>
              </a:moveTo>
              <a:lnTo>
                <a:pt x="0" y="2357070"/>
              </a:lnTo>
              <a:lnTo>
                <a:pt x="123884" y="235707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9F1A0-EA8F-47E2-8CEA-49CAA403F236}">
      <dsp:nvSpPr>
        <dsp:cNvPr id="0" name=""/>
        <dsp:cNvSpPr/>
      </dsp:nvSpPr>
      <dsp:spPr>
        <a:xfrm>
          <a:off x="3244734" y="946908"/>
          <a:ext cx="105624" cy="1641442"/>
        </a:xfrm>
        <a:custGeom>
          <a:avLst/>
          <a:gdLst/>
          <a:ahLst/>
          <a:cxnLst/>
          <a:rect l="0" t="0" r="0" b="0"/>
          <a:pathLst>
            <a:path>
              <a:moveTo>
                <a:pt x="0" y="0"/>
              </a:moveTo>
              <a:lnTo>
                <a:pt x="0" y="1641442"/>
              </a:lnTo>
              <a:lnTo>
                <a:pt x="105624" y="164144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244734" y="946908"/>
          <a:ext cx="96494" cy="1021496"/>
        </a:xfrm>
        <a:custGeom>
          <a:avLst/>
          <a:gdLst/>
          <a:ahLst/>
          <a:cxnLst/>
          <a:rect l="0" t="0" r="0" b="0"/>
          <a:pathLst>
            <a:path>
              <a:moveTo>
                <a:pt x="0" y="0"/>
              </a:moveTo>
              <a:lnTo>
                <a:pt x="0" y="1021496"/>
              </a:lnTo>
              <a:lnTo>
                <a:pt x="96494" y="102149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199014" y="946908"/>
          <a:ext cx="91440" cy="420742"/>
        </a:xfrm>
        <a:custGeom>
          <a:avLst/>
          <a:gdLst/>
          <a:ahLst/>
          <a:cxnLst/>
          <a:rect l="0" t="0" r="0" b="0"/>
          <a:pathLst>
            <a:path>
              <a:moveTo>
                <a:pt x="45720" y="0"/>
              </a:moveTo>
              <a:lnTo>
                <a:pt x="45720" y="420742"/>
              </a:lnTo>
              <a:lnTo>
                <a:pt x="133083" y="42074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3664359" y="389379"/>
          <a:ext cx="240282" cy="209671"/>
        </a:xfrm>
        <a:custGeom>
          <a:avLst/>
          <a:gdLst/>
          <a:ahLst/>
          <a:cxnLst/>
          <a:rect l="0" t="0" r="0" b="0"/>
          <a:pathLst>
            <a:path>
              <a:moveTo>
                <a:pt x="240282" y="0"/>
              </a:moveTo>
              <a:lnTo>
                <a:pt x="240282" y="112442"/>
              </a:lnTo>
              <a:lnTo>
                <a:pt x="0" y="112442"/>
              </a:lnTo>
              <a:lnTo>
                <a:pt x="0"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962816" y="954515"/>
          <a:ext cx="91440" cy="1972511"/>
        </a:xfrm>
        <a:custGeom>
          <a:avLst/>
          <a:gdLst/>
          <a:ahLst/>
          <a:cxnLst/>
          <a:rect l="0" t="0" r="0" b="0"/>
          <a:pathLst>
            <a:path>
              <a:moveTo>
                <a:pt x="45720" y="0"/>
              </a:moveTo>
              <a:lnTo>
                <a:pt x="45720" y="1972511"/>
              </a:lnTo>
              <a:lnTo>
                <a:pt x="111981" y="197251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962816" y="954515"/>
          <a:ext cx="91440" cy="1430196"/>
        </a:xfrm>
        <a:custGeom>
          <a:avLst/>
          <a:gdLst/>
          <a:ahLst/>
          <a:cxnLst/>
          <a:rect l="0" t="0" r="0" b="0"/>
          <a:pathLst>
            <a:path>
              <a:moveTo>
                <a:pt x="45720" y="0"/>
              </a:moveTo>
              <a:lnTo>
                <a:pt x="45720" y="1430196"/>
              </a:lnTo>
              <a:lnTo>
                <a:pt x="111981" y="143019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962816" y="954515"/>
          <a:ext cx="91440" cy="887880"/>
        </a:xfrm>
        <a:custGeom>
          <a:avLst/>
          <a:gdLst/>
          <a:ahLst/>
          <a:cxnLst/>
          <a:rect l="0" t="0" r="0" b="0"/>
          <a:pathLst>
            <a:path>
              <a:moveTo>
                <a:pt x="45720" y="0"/>
              </a:moveTo>
              <a:lnTo>
                <a:pt x="45720" y="887880"/>
              </a:lnTo>
              <a:lnTo>
                <a:pt x="111981" y="88788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962816" y="954515"/>
          <a:ext cx="91440" cy="345565"/>
        </a:xfrm>
        <a:custGeom>
          <a:avLst/>
          <a:gdLst/>
          <a:ahLst/>
          <a:cxnLst/>
          <a:rect l="0" t="0" r="0" b="0"/>
          <a:pathLst>
            <a:path>
              <a:moveTo>
                <a:pt x="45720" y="0"/>
              </a:moveTo>
              <a:lnTo>
                <a:pt x="45720" y="345565"/>
              </a:lnTo>
              <a:lnTo>
                <a:pt x="111981" y="345565"/>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286821" y="389379"/>
          <a:ext cx="1617820" cy="217278"/>
        </a:xfrm>
        <a:custGeom>
          <a:avLst/>
          <a:gdLst/>
          <a:ahLst/>
          <a:cxnLst/>
          <a:rect l="0" t="0" r="0" b="0"/>
          <a:pathLst>
            <a:path>
              <a:moveTo>
                <a:pt x="1617820" y="0"/>
              </a:moveTo>
              <a:lnTo>
                <a:pt x="1617820" y="120049"/>
              </a:lnTo>
              <a:lnTo>
                <a:pt x="0" y="120049"/>
              </a:lnTo>
              <a:lnTo>
                <a:pt x="0" y="21727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841121" y="946908"/>
          <a:ext cx="126117" cy="1422589"/>
        </a:xfrm>
        <a:custGeom>
          <a:avLst/>
          <a:gdLst/>
          <a:ahLst/>
          <a:cxnLst/>
          <a:rect l="0" t="0" r="0" b="0"/>
          <a:pathLst>
            <a:path>
              <a:moveTo>
                <a:pt x="0" y="0"/>
              </a:moveTo>
              <a:lnTo>
                <a:pt x="0" y="1422589"/>
              </a:lnTo>
              <a:lnTo>
                <a:pt x="126117" y="142258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841121" y="946908"/>
          <a:ext cx="126108" cy="887880"/>
        </a:xfrm>
        <a:custGeom>
          <a:avLst/>
          <a:gdLst/>
          <a:ahLst/>
          <a:cxnLst/>
          <a:rect l="0" t="0" r="0" b="0"/>
          <a:pathLst>
            <a:path>
              <a:moveTo>
                <a:pt x="0" y="0"/>
              </a:moveTo>
              <a:lnTo>
                <a:pt x="0" y="887880"/>
              </a:lnTo>
              <a:lnTo>
                <a:pt x="126108" y="88788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841121" y="946908"/>
          <a:ext cx="110903" cy="353172"/>
        </a:xfrm>
        <a:custGeom>
          <a:avLst/>
          <a:gdLst/>
          <a:ahLst/>
          <a:cxnLst/>
          <a:rect l="0" t="0" r="0" b="0"/>
          <a:pathLst>
            <a:path>
              <a:moveTo>
                <a:pt x="0" y="0"/>
              </a:moveTo>
              <a:lnTo>
                <a:pt x="0" y="353172"/>
              </a:lnTo>
              <a:lnTo>
                <a:pt x="110903" y="35317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1119407" y="389379"/>
          <a:ext cx="2785234" cy="209671"/>
        </a:xfrm>
        <a:custGeom>
          <a:avLst/>
          <a:gdLst/>
          <a:ahLst/>
          <a:cxnLst/>
          <a:rect l="0" t="0" r="0" b="0"/>
          <a:pathLst>
            <a:path>
              <a:moveTo>
                <a:pt x="2785234" y="0"/>
              </a:moveTo>
              <a:lnTo>
                <a:pt x="2785234" y="112442"/>
              </a:lnTo>
              <a:lnTo>
                <a:pt x="0" y="112442"/>
              </a:lnTo>
              <a:lnTo>
                <a:pt x="0"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927440" y="2385"/>
          <a:ext cx="1954403" cy="386994"/>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mj-lt"/>
              <a:cs typeface="Times New Roman" panose="02020603050405020304" pitchFamily="18" charset="0"/>
            </a:rPr>
            <a:t>Speed Violation Detecting System</a:t>
          </a:r>
        </a:p>
      </dsp:txBody>
      <dsp:txXfrm>
        <a:off x="2927440" y="2385"/>
        <a:ext cx="1954403" cy="386994"/>
      </dsp:txXfrm>
    </dsp:sp>
    <dsp:sp modelId="{C6381F6B-7861-4B8A-A7A3-7BEAF6F56C2B}">
      <dsp:nvSpPr>
        <dsp:cNvPr id="0" name=""/>
        <dsp:cNvSpPr/>
      </dsp:nvSpPr>
      <dsp:spPr>
        <a:xfrm>
          <a:off x="771550" y="599051"/>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771550" y="599051"/>
        <a:ext cx="695714" cy="347857"/>
      </dsp:txXfrm>
    </dsp:sp>
    <dsp:sp modelId="{59CD2FCB-BC12-4983-9423-15B759AF811B}">
      <dsp:nvSpPr>
        <dsp:cNvPr id="0" name=""/>
        <dsp:cNvSpPr/>
      </dsp:nvSpPr>
      <dsp:spPr>
        <a:xfrm>
          <a:off x="952025" y="1126152"/>
          <a:ext cx="94311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1.1 Research on the domain</a:t>
          </a:r>
        </a:p>
      </dsp:txBody>
      <dsp:txXfrm>
        <a:off x="952025" y="1126152"/>
        <a:ext cx="943111" cy="347857"/>
      </dsp:txXfrm>
    </dsp:sp>
    <dsp:sp modelId="{259BA1AB-0A32-47B1-B795-929189191D1E}">
      <dsp:nvSpPr>
        <dsp:cNvPr id="0" name=""/>
        <dsp:cNvSpPr/>
      </dsp:nvSpPr>
      <dsp:spPr>
        <a:xfrm>
          <a:off x="967230" y="1660861"/>
          <a:ext cx="94311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967230" y="1660861"/>
        <a:ext cx="943111" cy="347857"/>
      </dsp:txXfrm>
    </dsp:sp>
    <dsp:sp modelId="{05CD4E52-8EEC-4F84-8343-B89FDFF5E317}">
      <dsp:nvSpPr>
        <dsp:cNvPr id="0" name=""/>
        <dsp:cNvSpPr/>
      </dsp:nvSpPr>
      <dsp:spPr>
        <a:xfrm>
          <a:off x="967239" y="2195569"/>
          <a:ext cx="929397"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1.3 Feasibility Study</a:t>
          </a:r>
        </a:p>
      </dsp:txBody>
      <dsp:txXfrm>
        <a:off x="967239" y="2195569"/>
        <a:ext cx="929397" cy="347857"/>
      </dsp:txXfrm>
    </dsp:sp>
    <dsp:sp modelId="{3880328B-B05B-45C0-89A9-63E033CFA860}">
      <dsp:nvSpPr>
        <dsp:cNvPr id="0" name=""/>
        <dsp:cNvSpPr/>
      </dsp:nvSpPr>
      <dsp:spPr>
        <a:xfrm>
          <a:off x="1938964" y="606658"/>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938964" y="606658"/>
        <a:ext cx="695714" cy="347857"/>
      </dsp:txXfrm>
    </dsp:sp>
    <dsp:sp modelId="{3F81985D-6E44-4038-BCE6-82116AEBDC08}">
      <dsp:nvSpPr>
        <dsp:cNvPr id="0" name=""/>
        <dsp:cNvSpPr/>
      </dsp:nvSpPr>
      <dsp:spPr>
        <a:xfrm>
          <a:off x="2074798" y="1126152"/>
          <a:ext cx="103389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Scope selection</a:t>
          </a:r>
        </a:p>
      </dsp:txBody>
      <dsp:txXfrm>
        <a:off x="2074798" y="1126152"/>
        <a:ext cx="1033895" cy="347857"/>
      </dsp:txXfrm>
    </dsp:sp>
    <dsp:sp modelId="{A1BE16C9-977A-4884-8F58-87B447C1D463}">
      <dsp:nvSpPr>
        <dsp:cNvPr id="0" name=""/>
        <dsp:cNvSpPr/>
      </dsp:nvSpPr>
      <dsp:spPr>
        <a:xfrm>
          <a:off x="2074798" y="1668468"/>
          <a:ext cx="103689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2074798" y="1668468"/>
        <a:ext cx="1036895" cy="347857"/>
      </dsp:txXfrm>
    </dsp:sp>
    <dsp:sp modelId="{E9C2EBE0-CCFC-402B-B0DB-6C7B3453DDCD}">
      <dsp:nvSpPr>
        <dsp:cNvPr id="0" name=""/>
        <dsp:cNvSpPr/>
      </dsp:nvSpPr>
      <dsp:spPr>
        <a:xfrm>
          <a:off x="2074798" y="2210783"/>
          <a:ext cx="104308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2074798" y="2210783"/>
        <a:ext cx="1043081" cy="347857"/>
      </dsp:txXfrm>
    </dsp:sp>
    <dsp:sp modelId="{D4333132-8395-4D05-B661-D83665DCC578}">
      <dsp:nvSpPr>
        <dsp:cNvPr id="0" name=""/>
        <dsp:cNvSpPr/>
      </dsp:nvSpPr>
      <dsp:spPr>
        <a:xfrm>
          <a:off x="2074798" y="2753098"/>
          <a:ext cx="104308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Project proposal development</a:t>
          </a:r>
        </a:p>
      </dsp:txBody>
      <dsp:txXfrm>
        <a:off x="2074798" y="2753098"/>
        <a:ext cx="1043081" cy="347857"/>
      </dsp:txXfrm>
    </dsp:sp>
    <dsp:sp modelId="{FF1E8254-CFB7-4358-9F15-5731CE3A3EAA}">
      <dsp:nvSpPr>
        <dsp:cNvPr id="0" name=""/>
        <dsp:cNvSpPr/>
      </dsp:nvSpPr>
      <dsp:spPr>
        <a:xfrm>
          <a:off x="3139827" y="599051"/>
          <a:ext cx="1049063"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139827" y="599051"/>
        <a:ext cx="1049063" cy="347857"/>
      </dsp:txXfrm>
    </dsp:sp>
    <dsp:sp modelId="{DDBED57F-A1F4-493F-9878-CE704166AC25}">
      <dsp:nvSpPr>
        <dsp:cNvPr id="0" name=""/>
        <dsp:cNvSpPr/>
      </dsp:nvSpPr>
      <dsp:spPr>
        <a:xfrm>
          <a:off x="3332097" y="1126152"/>
          <a:ext cx="1370242" cy="482996"/>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Data collection (CCTV Videos) and Extracting Frames</a:t>
          </a:r>
        </a:p>
      </dsp:txBody>
      <dsp:txXfrm>
        <a:off x="3332097" y="1126152"/>
        <a:ext cx="1370242" cy="482996"/>
      </dsp:txXfrm>
    </dsp:sp>
    <dsp:sp modelId="{D174BD96-690F-4821-BDBB-BF1FA0688639}">
      <dsp:nvSpPr>
        <dsp:cNvPr id="0" name=""/>
        <dsp:cNvSpPr/>
      </dsp:nvSpPr>
      <dsp:spPr>
        <a:xfrm>
          <a:off x="3341228" y="1794476"/>
          <a:ext cx="1160858"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Detecting the vehicles</a:t>
          </a:r>
        </a:p>
      </dsp:txBody>
      <dsp:txXfrm>
        <a:off x="3341228" y="1794476"/>
        <a:ext cx="1160858" cy="347857"/>
      </dsp:txXfrm>
    </dsp:sp>
    <dsp:sp modelId="{6F0A0EBA-4839-4F14-86ED-8A18487B77A0}">
      <dsp:nvSpPr>
        <dsp:cNvPr id="0" name=""/>
        <dsp:cNvSpPr/>
      </dsp:nvSpPr>
      <dsp:spPr>
        <a:xfrm>
          <a:off x="3350358" y="2327661"/>
          <a:ext cx="1552477" cy="521378"/>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3.3 Calculating speeds and detecting over speed driving vehicles</a:t>
          </a:r>
        </a:p>
      </dsp:txBody>
      <dsp:txXfrm>
        <a:off x="3350358" y="2327661"/>
        <a:ext cx="1552477" cy="521378"/>
      </dsp:txXfrm>
    </dsp:sp>
    <dsp:sp modelId="{08DF8AA8-AB4A-4B9F-AE40-29F04DE306A0}">
      <dsp:nvSpPr>
        <dsp:cNvPr id="0" name=""/>
        <dsp:cNvSpPr/>
      </dsp:nvSpPr>
      <dsp:spPr>
        <a:xfrm>
          <a:off x="3368619" y="3034368"/>
          <a:ext cx="1859878" cy="539222"/>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3.4 Recognize license plate numbers of over speed driving vehicles</a:t>
          </a:r>
        </a:p>
      </dsp:txBody>
      <dsp:txXfrm>
        <a:off x="3368619" y="3034368"/>
        <a:ext cx="1859878" cy="539222"/>
      </dsp:txXfrm>
    </dsp:sp>
    <dsp:sp modelId="{B44EE95E-EC91-4C4B-A23D-A6F876EA2CEA}">
      <dsp:nvSpPr>
        <dsp:cNvPr id="0" name=""/>
        <dsp:cNvSpPr/>
      </dsp:nvSpPr>
      <dsp:spPr>
        <a:xfrm>
          <a:off x="3395546" y="3795439"/>
          <a:ext cx="1709627" cy="5595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3.5 Embedding the speeds beside the vehicles in the video</a:t>
          </a:r>
        </a:p>
      </dsp:txBody>
      <dsp:txXfrm>
        <a:off x="3395546" y="3795439"/>
        <a:ext cx="1709627" cy="559557"/>
      </dsp:txXfrm>
    </dsp:sp>
    <dsp:sp modelId="{A994CB9F-AD8F-4AB3-A2FD-419658D1DC5F}">
      <dsp:nvSpPr>
        <dsp:cNvPr id="0" name=""/>
        <dsp:cNvSpPr/>
      </dsp:nvSpPr>
      <dsp:spPr>
        <a:xfrm>
          <a:off x="3383425" y="4540569"/>
          <a:ext cx="1999647"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3.6 Inform to the officer</a:t>
          </a:r>
        </a:p>
      </dsp:txBody>
      <dsp:txXfrm>
        <a:off x="3383425" y="4540569"/>
        <a:ext cx="1999647" cy="347857"/>
      </dsp:txXfrm>
    </dsp:sp>
    <dsp:sp modelId="{51F361E6-CBC3-454B-89B2-BA05E77542A0}">
      <dsp:nvSpPr>
        <dsp:cNvPr id="0" name=""/>
        <dsp:cNvSpPr/>
      </dsp:nvSpPr>
      <dsp:spPr>
        <a:xfrm>
          <a:off x="4948295" y="599051"/>
          <a:ext cx="828381"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 Testing</a:t>
          </a:r>
        </a:p>
      </dsp:txBody>
      <dsp:txXfrm>
        <a:off x="4948295" y="599051"/>
        <a:ext cx="828381" cy="347857"/>
      </dsp:txXfrm>
    </dsp:sp>
    <dsp:sp modelId="{9FB172D1-CE86-449B-BA7F-A08DDAE45FA2}">
      <dsp:nvSpPr>
        <dsp:cNvPr id="0" name=""/>
        <dsp:cNvSpPr/>
      </dsp:nvSpPr>
      <dsp:spPr>
        <a:xfrm>
          <a:off x="5147751" y="1126152"/>
          <a:ext cx="1104048"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4.1 Unit testing</a:t>
          </a:r>
        </a:p>
      </dsp:txBody>
      <dsp:txXfrm>
        <a:off x="5147751" y="1126152"/>
        <a:ext cx="1104048" cy="347857"/>
      </dsp:txXfrm>
    </dsp:sp>
    <dsp:sp modelId="{604FAC09-CA0C-40C1-85DD-2AA2BF7031BD}">
      <dsp:nvSpPr>
        <dsp:cNvPr id="0" name=""/>
        <dsp:cNvSpPr/>
      </dsp:nvSpPr>
      <dsp:spPr>
        <a:xfrm>
          <a:off x="5143269" y="1659583"/>
          <a:ext cx="112385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Integration testing</a:t>
          </a:r>
        </a:p>
      </dsp:txBody>
      <dsp:txXfrm>
        <a:off x="5143269" y="1659583"/>
        <a:ext cx="1123855" cy="347857"/>
      </dsp:txXfrm>
    </dsp:sp>
    <dsp:sp modelId="{0CC1FBCD-18C6-4556-8329-658A18514058}">
      <dsp:nvSpPr>
        <dsp:cNvPr id="0" name=""/>
        <dsp:cNvSpPr/>
      </dsp:nvSpPr>
      <dsp:spPr>
        <a:xfrm>
          <a:off x="5150816" y="2210783"/>
          <a:ext cx="117627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System testing</a:t>
          </a:r>
        </a:p>
      </dsp:txBody>
      <dsp:txXfrm>
        <a:off x="5150816" y="2210783"/>
        <a:ext cx="1176275" cy="347857"/>
      </dsp:txXfrm>
    </dsp:sp>
    <dsp:sp modelId="{75C00297-C31B-4AE8-93E1-92C4F5D11EEC}">
      <dsp:nvSpPr>
        <dsp:cNvPr id="0" name=""/>
        <dsp:cNvSpPr/>
      </dsp:nvSpPr>
      <dsp:spPr>
        <a:xfrm>
          <a:off x="6327925" y="606658"/>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6327925" y="606658"/>
        <a:ext cx="695714" cy="347857"/>
      </dsp:txXfrm>
    </dsp:sp>
    <dsp:sp modelId="{262B41D6-B6B4-4869-90DF-28D0236B2D77}">
      <dsp:nvSpPr>
        <dsp:cNvPr id="0" name=""/>
        <dsp:cNvSpPr/>
      </dsp:nvSpPr>
      <dsp:spPr>
        <a:xfrm>
          <a:off x="6440988" y="1126152"/>
          <a:ext cx="109450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5.1 Final report and research paper</a:t>
          </a:r>
        </a:p>
      </dsp:txBody>
      <dsp:txXfrm>
        <a:off x="6440988" y="1126152"/>
        <a:ext cx="1094501" cy="3478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7/7/2021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33019"/>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179372"/>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F3AD7A06-ABCA-4F16-A264-95AB56520180}"/>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1722648112"/>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37151414"/>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3108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01261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二等辺三角形 11">
            <a:extLst>
              <a:ext uri="{FF2B5EF4-FFF2-40B4-BE49-F238E27FC236}">
                <a16:creationId xmlns:a16="http://schemas.microsoft.com/office/drawing/2014/main" id="{CB757630-CBB2-42FF-97D4-7E3C6AC2D296}"/>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二等辺三角形 9">
            <a:extLst>
              <a:ext uri="{FF2B5EF4-FFF2-40B4-BE49-F238E27FC236}">
                <a16:creationId xmlns:a16="http://schemas.microsoft.com/office/drawing/2014/main" id="{84E1C912-AF34-4642-9111-88D47DFC2AB4}"/>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二等辺三角形 10">
            <a:extLst>
              <a:ext uri="{FF2B5EF4-FFF2-40B4-BE49-F238E27FC236}">
                <a16:creationId xmlns:a16="http://schemas.microsoft.com/office/drawing/2014/main" id="{F1EF06AC-5330-46EB-9703-9F239CDBC32A}"/>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400469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二等辺三角形 10">
            <a:extLst>
              <a:ext uri="{FF2B5EF4-FFF2-40B4-BE49-F238E27FC236}">
                <a16:creationId xmlns:a16="http://schemas.microsoft.com/office/drawing/2014/main" id="{25F0B3B0-77B3-4C27-9B5F-3C321055DB4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02174975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
        <p:nvSpPr>
          <p:cNvPr id="10" name="二等辺三角形 9">
            <a:extLst>
              <a:ext uri="{FF2B5EF4-FFF2-40B4-BE49-F238E27FC236}">
                <a16:creationId xmlns:a16="http://schemas.microsoft.com/office/drawing/2014/main" id="{3BB2A13C-48E6-4F95-ADAD-69BFBFC6F644}"/>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a:extLst>
              <a:ext uri="{FF2B5EF4-FFF2-40B4-BE49-F238E27FC236}">
                <a16:creationId xmlns:a16="http://schemas.microsoft.com/office/drawing/2014/main" id="{0DFC2533-62BC-43BE-B5E8-C6EF1BD5F94B}"/>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9D9D328-C5F2-44AF-84DD-C61668AB77F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13" name="Rectangle 12">
            <a:extLst>
              <a:ext uri="{FF2B5EF4-FFF2-40B4-BE49-F238E27FC236}">
                <a16:creationId xmlns:a16="http://schemas.microsoft.com/office/drawing/2014/main" id="{5C765285-384A-4936-947B-5734F7172DB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165844937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1" name="Parallelogram 30">
            <a:extLst>
              <a:ext uri="{FF2B5EF4-FFF2-40B4-BE49-F238E27FC236}">
                <a16:creationId xmlns:a16="http://schemas.microsoft.com/office/drawing/2014/main" id="{41E23981-B12A-4AC3-A030-337BBBA5E45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
        <p:nvSpPr>
          <p:cNvPr id="11" name="Rectangle 10">
            <a:extLst>
              <a:ext uri="{FF2B5EF4-FFF2-40B4-BE49-F238E27FC236}">
                <a16:creationId xmlns:a16="http://schemas.microsoft.com/office/drawing/2014/main" id="{7D42FBE8-2FD2-45A3-9C05-89E1D66269C0}"/>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87278569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259934"/>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233513541"/>
      </p:ext>
    </p:extLst>
  </p:cSld>
  <p:clrMapOvr>
    <a:masterClrMapping/>
  </p:clrMapOvr>
  <p:hf hdr="0" ftr="0"/>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dividual_Title and Content">
    <p:spTree>
      <p:nvGrpSpPr>
        <p:cNvPr id="1" name=""/>
        <p:cNvGrpSpPr/>
        <p:nvPr/>
      </p:nvGrpSpPr>
      <p:grpSpPr>
        <a:xfrm>
          <a:off x="0" y="0"/>
          <a:ext cx="0" cy="0"/>
          <a:chOff x="0" y="0"/>
          <a:chExt cx="0" cy="0"/>
        </a:xfrm>
      </p:grpSpPr>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Text Placeholder 4">
            <a:extLst>
              <a:ext uri="{FF2B5EF4-FFF2-40B4-BE49-F238E27FC236}">
                <a16:creationId xmlns:a16="http://schemas.microsoft.com/office/drawing/2014/main" id="{B57C3BCB-F80C-43BA-B6F9-DD54A6AE3095}"/>
              </a:ext>
            </a:extLst>
          </p:cNvPr>
          <p:cNvSpPr>
            <a:spLocks noGrp="1"/>
          </p:cNvSpPr>
          <p:nvPr>
            <p:ph type="body" sz="quarter" idx="10"/>
          </p:nvPr>
        </p:nvSpPr>
        <p:spPr>
          <a:xfrm>
            <a:off x="519112" y="1614667"/>
            <a:ext cx="10834688" cy="4038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0" name="Straight Connector 19">
            <a:extLst>
              <a:ext uri="{FF2B5EF4-FFF2-40B4-BE49-F238E27FC236}">
                <a16:creationId xmlns:a16="http://schemas.microsoft.com/office/drawing/2014/main" id="{0BD9AF62-39D2-423D-83E3-4803F570D68C}"/>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70CCC4E-134A-406B-9000-11C9B70C3E61}"/>
              </a:ext>
            </a:extLst>
          </p:cNvPr>
          <p:cNvGrpSpPr/>
          <p:nvPr userDrawn="1"/>
        </p:nvGrpSpPr>
        <p:grpSpPr>
          <a:xfrm flipH="1">
            <a:off x="7561328" y="0"/>
            <a:ext cx="4831840" cy="3541007"/>
            <a:chOff x="-192127" y="-2"/>
            <a:chExt cx="4831840" cy="3367272"/>
          </a:xfrm>
        </p:grpSpPr>
        <p:sp>
          <p:nvSpPr>
            <p:cNvPr id="23" name="Diagonal Stripe 22">
              <a:extLst>
                <a:ext uri="{FF2B5EF4-FFF2-40B4-BE49-F238E27FC236}">
                  <a16:creationId xmlns:a16="http://schemas.microsoft.com/office/drawing/2014/main" id="{F7CCEB19-A557-462B-B9B2-7F3C5442244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4" name="Straight Connector 23">
              <a:extLst>
                <a:ext uri="{FF2B5EF4-FFF2-40B4-BE49-F238E27FC236}">
                  <a16:creationId xmlns:a16="http://schemas.microsoft.com/office/drawing/2014/main" id="{6DEEDBB3-3305-4AE4-9F71-BE30CB02E32D}"/>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0F1B2343-EE09-4D61-8B60-CFFBDAF28991}"/>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Parallelogram 25">
            <a:extLst>
              <a:ext uri="{FF2B5EF4-FFF2-40B4-BE49-F238E27FC236}">
                <a16:creationId xmlns:a16="http://schemas.microsoft.com/office/drawing/2014/main" id="{6C8A2DF2-1F0F-482A-9F48-66FD18BA887C}"/>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9" name="Title 8">
            <a:extLst>
              <a:ext uri="{FF2B5EF4-FFF2-40B4-BE49-F238E27FC236}">
                <a16:creationId xmlns:a16="http://schemas.microsoft.com/office/drawing/2014/main" id="{93717FDF-C8E3-471E-8B8C-162DAB41AB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31738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1563227896"/>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643087266"/>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783829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48487192"/>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24022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2819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30211313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1045645357"/>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p:nvSpPr>
        <p:spPr>
          <a:xfrm>
            <a:off x="11073384" y="237744"/>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869799874"/>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2993711697"/>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3" name="Parallelogram 32">
            <a:extLst>
              <a:ext uri="{FF2B5EF4-FFF2-40B4-BE49-F238E27FC236}">
                <a16:creationId xmlns:a16="http://schemas.microsoft.com/office/drawing/2014/main" id="{F088C182-BF10-45B2-B159-7702E00D31D4}"/>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Tree>
    <p:extLst>
      <p:ext uri="{BB962C8B-B14F-4D97-AF65-F5344CB8AC3E}">
        <p14:creationId xmlns:p14="http://schemas.microsoft.com/office/powerpoint/2010/main" val="3488159868"/>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p>
        </p:txBody>
      </p:sp>
      <p:grpSp>
        <p:nvGrpSpPr>
          <p:cNvPr id="26" name="Group 25">
            <a:extLst>
              <a:ext uri="{FF2B5EF4-FFF2-40B4-BE49-F238E27FC236}">
                <a16:creationId xmlns:a16="http://schemas.microsoft.com/office/drawing/2014/main" id="{36C8A74F-FDDF-48E8-AC2B-A5BD59D7D6A3}"/>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6" name="Parallelogram 35">
            <a:extLst>
              <a:ext uri="{FF2B5EF4-FFF2-40B4-BE49-F238E27FC236}">
                <a16:creationId xmlns:a16="http://schemas.microsoft.com/office/drawing/2014/main" id="{8006416B-866C-47E5-8480-109B40F9EAA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4146414991"/>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04650870"/>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5" name="Shape 4186">
            <a:extLst>
              <a:ext uri="{FF2B5EF4-FFF2-40B4-BE49-F238E27FC236}">
                <a16:creationId xmlns:a16="http://schemas.microsoft.com/office/drawing/2014/main" id="{2F84D399-8148-4E86-A1E4-BE7D1D81383A}"/>
              </a:ext>
            </a:extLst>
          </p:cNvPr>
          <p:cNvSpPr/>
          <p:nvPr/>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9" name="Shape 4379">
            <a:extLst>
              <a:ext uri="{FF2B5EF4-FFF2-40B4-BE49-F238E27FC236}">
                <a16:creationId xmlns:a16="http://schemas.microsoft.com/office/drawing/2014/main" id="{E4408FF8-E342-42F8-BBE9-1220822B5E99}"/>
              </a:ext>
            </a:extLst>
          </p:cNvPr>
          <p:cNvSpPr/>
          <p:nvPr/>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0" name="Shape 4487">
            <a:extLst>
              <a:ext uri="{FF2B5EF4-FFF2-40B4-BE49-F238E27FC236}">
                <a16:creationId xmlns:a16="http://schemas.microsoft.com/office/drawing/2014/main" id="{11D27456-C005-4109-9E74-0B692200A0B3}"/>
              </a:ext>
            </a:extLst>
          </p:cNvPr>
          <p:cNvSpPr/>
          <p:nvPr/>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1" name="Right Triangle 20">
            <a:extLst>
              <a:ext uri="{FF2B5EF4-FFF2-40B4-BE49-F238E27FC236}">
                <a16:creationId xmlns:a16="http://schemas.microsoft.com/office/drawing/2014/main" id="{FDDD2B84-3CB9-4567-8C91-C538E8A1C89F}"/>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353953015"/>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
        <p:nvSpPr>
          <p:cNvPr id="7" name="Slide Number Placeholder 5">
            <a:extLst>
              <a:ext uri="{FF2B5EF4-FFF2-40B4-BE49-F238E27FC236}">
                <a16:creationId xmlns:a16="http://schemas.microsoft.com/office/drawing/2014/main" id="{373C547F-3ECE-40AF-B6C5-47E3150F5C0A}"/>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51236351-550F-4560-BC8E-2253528E82BC}"/>
              </a:ext>
            </a:extLst>
          </p:cNvPr>
          <p:cNvPicPr>
            <a:picLocks noChangeAspect="1"/>
          </p:cNvPicPr>
          <p:nvPr userDrawn="1"/>
        </p:nvPicPr>
        <p:blipFill rotWithShape="1">
          <a:blip r:embed="rId22"/>
          <a:srcRect t="90286" r="71976"/>
          <a:stretch/>
        </p:blipFill>
        <p:spPr>
          <a:xfrm>
            <a:off x="0" y="6373302"/>
            <a:ext cx="2514600" cy="490308"/>
          </a:xfrm>
          <a:prstGeom prst="rect">
            <a:avLst/>
          </a:prstGeom>
        </p:spPr>
      </p:pic>
      <p:sp>
        <p:nvSpPr>
          <p:cNvPr id="10" name="TextBox 9">
            <a:extLst>
              <a:ext uri="{FF2B5EF4-FFF2-40B4-BE49-F238E27FC236}">
                <a16:creationId xmlns:a16="http://schemas.microsoft.com/office/drawing/2014/main" id="{8CE749ED-4046-429E-A4A7-3588A6F32F17}"/>
              </a:ext>
            </a:extLst>
          </p:cNvPr>
          <p:cNvSpPr txBox="1"/>
          <p:nvPr userDrawn="1"/>
        </p:nvSpPr>
        <p:spPr>
          <a:xfrm>
            <a:off x="10210800" y="6536937"/>
            <a:ext cx="1143000" cy="276999"/>
          </a:xfrm>
          <a:prstGeom prst="rect">
            <a:avLst/>
          </a:prstGeom>
          <a:noFill/>
        </p:spPr>
        <p:txBody>
          <a:bodyPr wrap="square" rtlCol="0">
            <a:spAutoFit/>
          </a:bodyPr>
          <a:lstStyle/>
          <a:p>
            <a:fld id="{98C4007C-554A-4B16-A31C-089CB53EF86F}" type="datetime1">
              <a:rPr lang="en-US" sz="1200" b="1" smtClean="0"/>
              <a:t>7/7/2021</a:t>
            </a:fld>
            <a:endParaRPr lang="en-US" sz="1200" b="1"/>
          </a:p>
        </p:txBody>
      </p:sp>
    </p:spTree>
    <p:extLst>
      <p:ext uri="{BB962C8B-B14F-4D97-AF65-F5344CB8AC3E}">
        <p14:creationId xmlns:p14="http://schemas.microsoft.com/office/powerpoint/2010/main" val="117452843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7" r:id="rId20"/>
  </p:sldLayoutIdLst>
  <p:hf hdr="0" ft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31254164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ieeexplore.ieee.org/document/8936164" TargetMode="External"/><Relationship Id="rId2" Type="http://schemas.openxmlformats.org/officeDocument/2006/relationships/hyperlink" Target="https://ieeexplore.ieee.org/document/8308377" TargetMode="External"/><Relationship Id="rId1" Type="http://schemas.openxmlformats.org/officeDocument/2006/relationships/slideLayout" Target="../slideLayouts/slideLayout20.xml"/><Relationship Id="rId6" Type="http://schemas.openxmlformats.org/officeDocument/2006/relationships/hyperlink" Target="https://www.sciencedirect.com/science/article/pii/S2095756420301458" TargetMode="External"/><Relationship Id="rId5" Type="http://schemas.openxmlformats.org/officeDocument/2006/relationships/hyperlink" Target="https://ieeexplore.ieee.org/document/8875889" TargetMode="External"/><Relationship Id="rId4" Type="http://schemas.openxmlformats.org/officeDocument/2006/relationships/hyperlink" Target="https://ieeexplore.ieee.org/document/7819263"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hyperlink" Target="https://www.researchgate.net/publication/257694469_Realtime_automatic_license_plate_recognition_for_CCTV_forensic_applications" TargetMode="Externa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1.sv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80.jpg"/><Relationship Id="rId2" Type="http://schemas.openxmlformats.org/officeDocument/2006/relationships/image" Target="../media/image75.jpg"/><Relationship Id="rId1" Type="http://schemas.openxmlformats.org/officeDocument/2006/relationships/slideLayout" Target="../slideLayouts/slideLayout12.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374448" y="1589105"/>
            <a:ext cx="5273055" cy="4524652"/>
          </a:xfrm>
        </p:spPr>
        <p:txBody>
          <a:bodyPr/>
          <a:lstStyle/>
          <a:p>
            <a:pPr marL="0" marR="0">
              <a:lnSpc>
                <a:spcPct val="115000"/>
              </a:lnSpc>
              <a:spcBef>
                <a:spcPts val="0"/>
              </a:spcBef>
              <a:spcAft>
                <a:spcPts val="1000"/>
              </a:spcAft>
            </a:pPr>
            <a:r>
              <a:rPr lang="en-US" sz="3600" b="1" dirty="0">
                <a:effectLst/>
                <a:latin typeface="Calibri" panose="020F0502020204030204" pitchFamily="34" charset="0"/>
                <a:ea typeface="MS Mincho" panose="02020609040205080304" pitchFamily="49" charset="-128"/>
                <a:cs typeface="Latha" panose="020B0604020202020204" pitchFamily="34" charset="0"/>
              </a:rPr>
              <a:t>EXPRESSWAY  VEHICLE TRACKING SYSTEM IMAGE PROCESSING</a:t>
            </a:r>
          </a:p>
          <a:p>
            <a:pPr marL="0" marR="0">
              <a:lnSpc>
                <a:spcPct val="115000"/>
              </a:lnSpc>
              <a:spcBef>
                <a:spcPts val="0"/>
              </a:spcBef>
              <a:spcAft>
                <a:spcPts val="1000"/>
              </a:spcAft>
            </a:pPr>
            <a:r>
              <a:rPr lang="en-US" sz="1800" dirty="0">
                <a:effectLst/>
                <a:latin typeface="Calibri" panose="020F0502020204030204" pitchFamily="34" charset="0"/>
                <a:ea typeface="MS Mincho" panose="02020609040205080304" pitchFamily="49" charset="-128"/>
                <a:cs typeface="Latha" panose="020B0604020202020204" pitchFamily="34" charset="0"/>
              </a:rPr>
              <a:t> </a:t>
            </a:r>
          </a:p>
          <a:p>
            <a:endParaRPr lang="en-US" sz="2800" dirty="0"/>
          </a:p>
          <a:p>
            <a:r>
              <a:rPr lang="en-US" sz="2000" dirty="0"/>
              <a:t>CDAP|Project Proposal Presentation</a:t>
            </a:r>
          </a:p>
          <a:p>
            <a:r>
              <a:rPr lang="en-US" sz="2000" dirty="0"/>
              <a:t>Project ID : 2021-238</a:t>
            </a:r>
          </a:p>
          <a:p>
            <a:endParaRPr lang="en-US" sz="4000" dirty="0"/>
          </a:p>
        </p:txBody>
      </p:sp>
      <p:pic>
        <p:nvPicPr>
          <p:cNvPr id="7" name="Picture Placeholder 6" descr="A picture containing road, way, highway&#10;&#10;Description automatically generated">
            <a:extLst>
              <a:ext uri="{FF2B5EF4-FFF2-40B4-BE49-F238E27FC236}">
                <a16:creationId xmlns:a16="http://schemas.microsoft.com/office/drawing/2014/main" id="{F52FC25F-0435-4F5F-B571-1F23B164E4D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617" r="11617"/>
          <a:stretch>
            <a:fillRect/>
          </a:stretch>
        </p:blipFill>
        <p:spPr>
          <a:xfrm>
            <a:off x="1440206" y="860944"/>
            <a:ext cx="4428523" cy="5137089"/>
          </a:xfrm>
        </p:spPr>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18678" y="89108"/>
            <a:ext cx="8333222" cy="1147969"/>
          </a:xfrm>
        </p:spPr>
        <p:txBody>
          <a:bodyPr anchor="ctr">
            <a:normAutofit/>
          </a:bodyPr>
          <a:lstStyle/>
          <a:p>
            <a:r>
              <a:rPr lang="en-US" dirty="0"/>
              <a:t>Research Gap</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4294967295"/>
          </p:nvPr>
        </p:nvSpPr>
        <p:spPr/>
        <p:txBody>
          <a:bodyPr>
            <a:normAutofit fontScale="25000" lnSpcReduction="20000"/>
          </a:bodyPr>
          <a:lstStyle/>
          <a:p>
            <a:pPr marL="0" indent="0">
              <a:buNone/>
            </a:pPr>
            <a:r>
              <a:rPr lang="en-US" sz="600">
                <a:highlight>
                  <a:srgbClr val="FFFF00"/>
                </a:highlight>
              </a:rPr>
              <a:t> </a:t>
            </a:r>
          </a:p>
        </p:txBody>
      </p:sp>
      <p:sp>
        <p:nvSpPr>
          <p:cNvPr id="46" name="Rectangle 45">
            <a:extLst>
              <a:ext uri="{FF2B5EF4-FFF2-40B4-BE49-F238E27FC236}">
                <a16:creationId xmlns:a16="http://schemas.microsoft.com/office/drawing/2014/main" id="{CB140C89-338E-4180-81EA-FC550B89BC6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graphicFrame>
        <p:nvGraphicFramePr>
          <p:cNvPr id="9" name="Table 8">
            <a:extLst>
              <a:ext uri="{FF2B5EF4-FFF2-40B4-BE49-F238E27FC236}">
                <a16:creationId xmlns:a16="http://schemas.microsoft.com/office/drawing/2014/main" id="{E655080F-0034-4C9C-8A87-9B18353C7C10}"/>
              </a:ext>
            </a:extLst>
          </p:cNvPr>
          <p:cNvGraphicFramePr>
            <a:graphicFrameLocks noGrp="1"/>
          </p:cNvGraphicFramePr>
          <p:nvPr>
            <p:extLst>
              <p:ext uri="{D42A27DB-BD31-4B8C-83A1-F6EECF244321}">
                <p14:modId xmlns:p14="http://schemas.microsoft.com/office/powerpoint/2010/main" val="2065054135"/>
              </p:ext>
            </p:extLst>
          </p:nvPr>
        </p:nvGraphicFramePr>
        <p:xfrm>
          <a:off x="296736" y="908172"/>
          <a:ext cx="11735466" cy="5492287"/>
        </p:xfrm>
        <a:graphic>
          <a:graphicData uri="http://schemas.openxmlformats.org/drawingml/2006/table">
            <a:tbl>
              <a:tblPr firstRow="1" firstCol="1" bandRow="1">
                <a:tableStyleId>{5C22544A-7EE6-4342-B048-85BDC9FD1C3A}</a:tableStyleId>
              </a:tblPr>
              <a:tblGrid>
                <a:gridCol w="4706223">
                  <a:extLst>
                    <a:ext uri="{9D8B030D-6E8A-4147-A177-3AD203B41FA5}">
                      <a16:colId xmlns:a16="http://schemas.microsoft.com/office/drawing/2014/main" val="2185066839"/>
                    </a:ext>
                  </a:extLst>
                </a:gridCol>
                <a:gridCol w="1507556">
                  <a:extLst>
                    <a:ext uri="{9D8B030D-6E8A-4147-A177-3AD203B41FA5}">
                      <a16:colId xmlns:a16="http://schemas.microsoft.com/office/drawing/2014/main" val="3583887599"/>
                    </a:ext>
                  </a:extLst>
                </a:gridCol>
                <a:gridCol w="1299928">
                  <a:extLst>
                    <a:ext uri="{9D8B030D-6E8A-4147-A177-3AD203B41FA5}">
                      <a16:colId xmlns:a16="http://schemas.microsoft.com/office/drawing/2014/main" val="369664600"/>
                    </a:ext>
                  </a:extLst>
                </a:gridCol>
                <a:gridCol w="1410438">
                  <a:extLst>
                    <a:ext uri="{9D8B030D-6E8A-4147-A177-3AD203B41FA5}">
                      <a16:colId xmlns:a16="http://schemas.microsoft.com/office/drawing/2014/main" val="2571290276"/>
                    </a:ext>
                  </a:extLst>
                </a:gridCol>
                <a:gridCol w="1272525">
                  <a:extLst>
                    <a:ext uri="{9D8B030D-6E8A-4147-A177-3AD203B41FA5}">
                      <a16:colId xmlns:a16="http://schemas.microsoft.com/office/drawing/2014/main" val="2373344703"/>
                    </a:ext>
                  </a:extLst>
                </a:gridCol>
                <a:gridCol w="1538796">
                  <a:extLst>
                    <a:ext uri="{9D8B030D-6E8A-4147-A177-3AD203B41FA5}">
                      <a16:colId xmlns:a16="http://schemas.microsoft.com/office/drawing/2014/main" val="1110606289"/>
                    </a:ext>
                  </a:extLst>
                </a:gridCol>
              </a:tblGrid>
              <a:tr h="1046796">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Research</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Identify the Object</a:t>
                      </a:r>
                    </a:p>
                    <a:p>
                      <a:pPr marL="0" marR="0" algn="ctr">
                        <a:lnSpc>
                          <a:spcPct val="150000"/>
                        </a:lnSpc>
                        <a:spcBef>
                          <a:spcPts val="0"/>
                        </a:spcBef>
                        <a:spcAft>
                          <a:spcPts val="0"/>
                        </a:spcAft>
                      </a:pPr>
                      <a:r>
                        <a:rPr lang="en-US" sz="1600" dirty="0">
                          <a:solidFill>
                            <a:schemeClr val="tx1"/>
                          </a:solidFill>
                          <a:effectLst/>
                        </a:rPr>
                        <a:t>Automatically</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Identify the Vehicle Type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Detect the Number Plate </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dirty="0">
                          <a:solidFill>
                            <a:schemeClr val="tx1"/>
                          </a:solidFill>
                          <a:effectLst/>
                        </a:rPr>
                        <a:t>Automatically</a:t>
                      </a: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Add the Penalty Fees</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Generate a Bill </a:t>
                      </a:r>
                      <a:r>
                        <a:rPr lang="en-US" sz="1800" dirty="0">
                          <a:solidFill>
                            <a:schemeClr val="tx1"/>
                          </a:solidFill>
                          <a:effectLst/>
                        </a:rPr>
                        <a:t>Automatically</a:t>
                      </a:r>
                    </a:p>
                  </a:txBody>
                  <a:tcPr marL="89959" marR="89959" marT="0" marB="0" anchor="ctr">
                    <a:solidFill>
                      <a:schemeClr val="accent2"/>
                    </a:solidFill>
                  </a:tcPr>
                </a:tc>
                <a:extLst>
                  <a:ext uri="{0D108BD9-81ED-4DB2-BD59-A6C34878D82A}">
                    <a16:rowId xmlns:a16="http://schemas.microsoft.com/office/drawing/2014/main" val="2500374465"/>
                  </a:ext>
                </a:extLst>
              </a:tr>
              <a:tr h="1176234">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1.Intelligent video surveillance: a review through deep learning techniques for crowd analysis</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069907101"/>
                  </a:ext>
                </a:extLst>
              </a:tr>
              <a:tr h="76966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2.Review on Image Processing Based Vehicle Detection &amp; Tracking System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436677090"/>
                  </a:ext>
                </a:extLst>
              </a:tr>
              <a:tr h="769663">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3.Vehicle detection and classification: A review</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204415647"/>
                  </a:ext>
                </a:extLst>
              </a:tr>
              <a:tr h="1176234">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rPr>
                        <a:t>4.Dynamic traffic rule violation monitoring system using automatic number plate recognition with SMS feedback</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747291713"/>
                  </a:ext>
                </a:extLst>
              </a:tr>
              <a:tr h="494073">
                <a:tc>
                  <a:txBody>
                    <a:bodyPr/>
                    <a:lstStyle/>
                    <a:p>
                      <a:pPr marL="0" marR="0" algn="l">
                        <a:lnSpc>
                          <a:spcPct val="150000"/>
                        </a:lnSpc>
                        <a:spcBef>
                          <a:spcPts val="0"/>
                        </a:spcBef>
                        <a:spcAft>
                          <a:spcPts val="0"/>
                        </a:spcAft>
                      </a:pPr>
                      <a:r>
                        <a:rPr lang="en-US" sz="2000" dirty="0">
                          <a:solidFill>
                            <a:schemeClr val="tx1"/>
                          </a:solidFill>
                          <a:effectLst/>
                        </a:rPr>
                        <a:t>Proposed Solution</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185381368"/>
                  </a:ext>
                </a:extLst>
              </a:tr>
            </a:tbl>
          </a:graphicData>
        </a:graphic>
      </p:graphicFrame>
      <p:sp>
        <p:nvSpPr>
          <p:cNvPr id="10" name="Text Placeholder 2">
            <a:extLst>
              <a:ext uri="{FF2B5EF4-FFF2-40B4-BE49-F238E27FC236}">
                <a16:creationId xmlns:a16="http://schemas.microsoft.com/office/drawing/2014/main" id="{95AB1DF3-0022-4108-9417-8B6BEA0FAED3}"/>
              </a:ext>
            </a:extLst>
          </p:cNvPr>
          <p:cNvSpPr>
            <a:spLocks noGrp="1"/>
          </p:cNvSpPr>
          <p:nvPr>
            <p:ph type="body" sz="quarter" idx="16"/>
          </p:nvPr>
        </p:nvSpPr>
        <p:spPr>
          <a:xfrm>
            <a:off x="5614460" y="510425"/>
            <a:ext cx="5899877" cy="305333"/>
          </a:xfrm>
        </p:spPr>
        <p:txBody>
          <a:bodyPr/>
          <a:lstStyle/>
          <a:p>
            <a:r>
              <a:rPr lang="en-US" sz="2400" dirty="0"/>
              <a:t>Comparison of existing solutions</a:t>
            </a:r>
          </a:p>
        </p:txBody>
      </p:sp>
      <p:pic>
        <p:nvPicPr>
          <p:cNvPr id="11" name="Graphic 10" descr="Checkmark">
            <a:extLst>
              <a:ext uri="{FF2B5EF4-FFF2-40B4-BE49-F238E27FC236}">
                <a16:creationId xmlns:a16="http://schemas.microsoft.com/office/drawing/2014/main" id="{7B88A002-7122-4D6B-B7D8-D07D323B8B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4167" y="5927723"/>
            <a:ext cx="457200" cy="457200"/>
          </a:xfrm>
          <a:prstGeom prst="rect">
            <a:avLst/>
          </a:prstGeom>
        </p:spPr>
      </p:pic>
      <p:pic>
        <p:nvPicPr>
          <p:cNvPr id="12" name="Graphic 11" descr="Checkmark">
            <a:extLst>
              <a:ext uri="{FF2B5EF4-FFF2-40B4-BE49-F238E27FC236}">
                <a16:creationId xmlns:a16="http://schemas.microsoft.com/office/drawing/2014/main" id="{780283E9-792B-490B-BDD1-5FDCCAB16B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653" y="5911828"/>
            <a:ext cx="457200" cy="457200"/>
          </a:xfrm>
          <a:prstGeom prst="rect">
            <a:avLst/>
          </a:prstGeom>
        </p:spPr>
      </p:pic>
      <p:pic>
        <p:nvPicPr>
          <p:cNvPr id="13" name="Graphic 12" descr="Checkmark">
            <a:extLst>
              <a:ext uri="{FF2B5EF4-FFF2-40B4-BE49-F238E27FC236}">
                <a16:creationId xmlns:a16="http://schemas.microsoft.com/office/drawing/2014/main" id="{09DEC3FF-808D-4907-A361-A6BCB706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636" y="5934399"/>
            <a:ext cx="457200" cy="457200"/>
          </a:xfrm>
          <a:prstGeom prst="rect">
            <a:avLst/>
          </a:prstGeom>
        </p:spPr>
      </p:pic>
      <p:pic>
        <p:nvPicPr>
          <p:cNvPr id="14" name="Graphic 13" descr="Checkmark">
            <a:extLst>
              <a:ext uri="{FF2B5EF4-FFF2-40B4-BE49-F238E27FC236}">
                <a16:creationId xmlns:a16="http://schemas.microsoft.com/office/drawing/2014/main" id="{1A3FD56D-636C-4860-8D05-4D7244824D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5798" y="5927586"/>
            <a:ext cx="457200" cy="457200"/>
          </a:xfrm>
          <a:prstGeom prst="rect">
            <a:avLst/>
          </a:prstGeom>
        </p:spPr>
      </p:pic>
      <p:pic>
        <p:nvPicPr>
          <p:cNvPr id="15" name="Graphic 14" descr="Checkmark">
            <a:extLst>
              <a:ext uri="{FF2B5EF4-FFF2-40B4-BE49-F238E27FC236}">
                <a16:creationId xmlns:a16="http://schemas.microsoft.com/office/drawing/2014/main" id="{33F5AD02-5674-426A-814B-5A7A5022EB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1581" y="5929552"/>
            <a:ext cx="457200" cy="457200"/>
          </a:xfrm>
          <a:prstGeom prst="rect">
            <a:avLst/>
          </a:prstGeom>
        </p:spPr>
      </p:pic>
      <p:pic>
        <p:nvPicPr>
          <p:cNvPr id="18" name="Graphic 17" descr="Checkmark">
            <a:extLst>
              <a:ext uri="{FF2B5EF4-FFF2-40B4-BE49-F238E27FC236}">
                <a16:creationId xmlns:a16="http://schemas.microsoft.com/office/drawing/2014/main" id="{9424092F-653C-4631-B00F-D5ABFAFD63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653" y="4138826"/>
            <a:ext cx="457200" cy="457200"/>
          </a:xfrm>
          <a:prstGeom prst="rect">
            <a:avLst/>
          </a:prstGeom>
        </p:spPr>
      </p:pic>
      <p:pic>
        <p:nvPicPr>
          <p:cNvPr id="21" name="Graphic 20" descr="Close">
            <a:extLst>
              <a:ext uri="{FF2B5EF4-FFF2-40B4-BE49-F238E27FC236}">
                <a16:creationId xmlns:a16="http://schemas.microsoft.com/office/drawing/2014/main" id="{EE6E0C02-1129-4815-9848-F7136D8F6C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24598" y="5085560"/>
            <a:ext cx="457200" cy="457200"/>
          </a:xfrm>
          <a:prstGeom prst="rect">
            <a:avLst/>
          </a:prstGeom>
        </p:spPr>
      </p:pic>
      <p:pic>
        <p:nvPicPr>
          <p:cNvPr id="26" name="Graphic 25" descr="Close">
            <a:extLst>
              <a:ext uri="{FF2B5EF4-FFF2-40B4-BE49-F238E27FC236}">
                <a16:creationId xmlns:a16="http://schemas.microsoft.com/office/drawing/2014/main" id="{84BFF074-9C51-46F0-BC03-42FDF17538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95386" y="3361568"/>
            <a:ext cx="457200" cy="457200"/>
          </a:xfrm>
          <a:prstGeom prst="rect">
            <a:avLst/>
          </a:prstGeom>
        </p:spPr>
      </p:pic>
      <p:pic>
        <p:nvPicPr>
          <p:cNvPr id="27" name="Graphic 26" descr="Close">
            <a:extLst>
              <a:ext uri="{FF2B5EF4-FFF2-40B4-BE49-F238E27FC236}">
                <a16:creationId xmlns:a16="http://schemas.microsoft.com/office/drawing/2014/main" id="{090F9D72-DF10-46A8-8802-F6AE988BD5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95386" y="5085560"/>
            <a:ext cx="457200" cy="457200"/>
          </a:xfrm>
          <a:prstGeom prst="rect">
            <a:avLst/>
          </a:prstGeom>
        </p:spPr>
      </p:pic>
      <p:pic>
        <p:nvPicPr>
          <p:cNvPr id="28" name="Graphic 27" descr="Checkmark">
            <a:extLst>
              <a:ext uri="{FF2B5EF4-FFF2-40B4-BE49-F238E27FC236}">
                <a16:creationId xmlns:a16="http://schemas.microsoft.com/office/drawing/2014/main" id="{38F10644-46D5-4540-91B7-534C378CF9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1486" y="5085560"/>
            <a:ext cx="457200" cy="457200"/>
          </a:xfrm>
          <a:prstGeom prst="rect">
            <a:avLst/>
          </a:prstGeom>
        </p:spPr>
      </p:pic>
      <p:pic>
        <p:nvPicPr>
          <p:cNvPr id="29" name="Graphic 28" descr="Checkmark">
            <a:extLst>
              <a:ext uri="{FF2B5EF4-FFF2-40B4-BE49-F238E27FC236}">
                <a16:creationId xmlns:a16="http://schemas.microsoft.com/office/drawing/2014/main" id="{B00CBE1C-9172-4280-A4F3-E97FFF93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5235" y="3345852"/>
            <a:ext cx="457200" cy="457200"/>
          </a:xfrm>
          <a:prstGeom prst="rect">
            <a:avLst/>
          </a:prstGeom>
        </p:spPr>
      </p:pic>
      <p:pic>
        <p:nvPicPr>
          <p:cNvPr id="30" name="Graphic 29" descr="Close">
            <a:extLst>
              <a:ext uri="{FF2B5EF4-FFF2-40B4-BE49-F238E27FC236}">
                <a16:creationId xmlns:a16="http://schemas.microsoft.com/office/drawing/2014/main" id="{357551E7-ACDB-4AA0-9ECF-9F91FB7D6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95235" y="2324279"/>
            <a:ext cx="457200" cy="457200"/>
          </a:xfrm>
          <a:prstGeom prst="rect">
            <a:avLst/>
          </a:prstGeom>
        </p:spPr>
      </p:pic>
      <p:pic>
        <p:nvPicPr>
          <p:cNvPr id="31" name="Graphic 30" descr="Close">
            <a:extLst>
              <a:ext uri="{FF2B5EF4-FFF2-40B4-BE49-F238E27FC236}">
                <a16:creationId xmlns:a16="http://schemas.microsoft.com/office/drawing/2014/main" id="{0F6E241C-51B2-40E6-927E-18F076DCA4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294567" y="4152922"/>
            <a:ext cx="457200" cy="457200"/>
          </a:xfrm>
          <a:prstGeom prst="rect">
            <a:avLst/>
          </a:prstGeom>
        </p:spPr>
      </p:pic>
      <p:pic>
        <p:nvPicPr>
          <p:cNvPr id="32" name="Graphic 31" descr="Close">
            <a:extLst>
              <a:ext uri="{FF2B5EF4-FFF2-40B4-BE49-F238E27FC236}">
                <a16:creationId xmlns:a16="http://schemas.microsoft.com/office/drawing/2014/main" id="{B1FE7CFE-C302-4E2E-BDE9-809EC749AA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48570" y="2365824"/>
            <a:ext cx="457200" cy="457200"/>
          </a:xfrm>
          <a:prstGeom prst="rect">
            <a:avLst/>
          </a:prstGeom>
        </p:spPr>
      </p:pic>
      <p:pic>
        <p:nvPicPr>
          <p:cNvPr id="33" name="Graphic 32" descr="Close">
            <a:extLst>
              <a:ext uri="{FF2B5EF4-FFF2-40B4-BE49-F238E27FC236}">
                <a16:creationId xmlns:a16="http://schemas.microsoft.com/office/drawing/2014/main" id="{AE0D937F-7A3D-47B4-AC21-56883CC2D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2321" y="3345852"/>
            <a:ext cx="457200" cy="457200"/>
          </a:xfrm>
          <a:prstGeom prst="rect">
            <a:avLst/>
          </a:prstGeom>
        </p:spPr>
      </p:pic>
      <p:pic>
        <p:nvPicPr>
          <p:cNvPr id="34" name="Graphic 33" descr="Close">
            <a:extLst>
              <a:ext uri="{FF2B5EF4-FFF2-40B4-BE49-F238E27FC236}">
                <a16:creationId xmlns:a16="http://schemas.microsoft.com/office/drawing/2014/main" id="{7D1D6C46-E833-4C4D-8B2F-FB4F1EF192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51581" y="4197586"/>
            <a:ext cx="457200" cy="457200"/>
          </a:xfrm>
          <a:prstGeom prst="rect">
            <a:avLst/>
          </a:prstGeom>
        </p:spPr>
      </p:pic>
      <p:pic>
        <p:nvPicPr>
          <p:cNvPr id="36" name="Graphic 35" descr="Checkmark">
            <a:extLst>
              <a:ext uri="{FF2B5EF4-FFF2-40B4-BE49-F238E27FC236}">
                <a16:creationId xmlns:a16="http://schemas.microsoft.com/office/drawing/2014/main" id="{B77D7ECB-0348-4E47-9FBD-B521B182C5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7736" y="5085560"/>
            <a:ext cx="457200" cy="457200"/>
          </a:xfrm>
          <a:prstGeom prst="rect">
            <a:avLst/>
          </a:prstGeom>
        </p:spPr>
      </p:pic>
      <p:pic>
        <p:nvPicPr>
          <p:cNvPr id="39" name="Graphic 38" descr="Checkmark">
            <a:extLst>
              <a:ext uri="{FF2B5EF4-FFF2-40B4-BE49-F238E27FC236}">
                <a16:creationId xmlns:a16="http://schemas.microsoft.com/office/drawing/2014/main" id="{969DD480-B11D-4D45-99CA-E5FCAF339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4098" y="3361568"/>
            <a:ext cx="457200" cy="457200"/>
          </a:xfrm>
          <a:prstGeom prst="rect">
            <a:avLst/>
          </a:prstGeom>
        </p:spPr>
      </p:pic>
      <p:pic>
        <p:nvPicPr>
          <p:cNvPr id="41" name="Graphic 40" descr="Close">
            <a:extLst>
              <a:ext uri="{FF2B5EF4-FFF2-40B4-BE49-F238E27FC236}">
                <a16:creationId xmlns:a16="http://schemas.microsoft.com/office/drawing/2014/main" id="{91236F55-CD7C-4F0F-8F54-B7B8BCDE5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84098" y="5187190"/>
            <a:ext cx="457200" cy="457200"/>
          </a:xfrm>
          <a:prstGeom prst="rect">
            <a:avLst/>
          </a:prstGeom>
        </p:spPr>
      </p:pic>
      <p:pic>
        <p:nvPicPr>
          <p:cNvPr id="44" name="Graphic 43" descr="Close">
            <a:extLst>
              <a:ext uri="{FF2B5EF4-FFF2-40B4-BE49-F238E27FC236}">
                <a16:creationId xmlns:a16="http://schemas.microsoft.com/office/drawing/2014/main" id="{620D33E9-D514-447C-AC54-3BDEE14DEE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69636" y="4113466"/>
            <a:ext cx="457200" cy="457200"/>
          </a:xfrm>
          <a:prstGeom prst="rect">
            <a:avLst/>
          </a:prstGeom>
        </p:spPr>
      </p:pic>
      <p:pic>
        <p:nvPicPr>
          <p:cNvPr id="35" name="Graphic 34" descr="Close">
            <a:extLst>
              <a:ext uri="{FF2B5EF4-FFF2-40B4-BE49-F238E27FC236}">
                <a16:creationId xmlns:a16="http://schemas.microsoft.com/office/drawing/2014/main" id="{B7F7E72E-4331-4A23-BF74-C9EB76A836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4167" y="2318383"/>
            <a:ext cx="457200" cy="457200"/>
          </a:xfrm>
          <a:prstGeom prst="rect">
            <a:avLst/>
          </a:prstGeom>
        </p:spPr>
      </p:pic>
      <p:pic>
        <p:nvPicPr>
          <p:cNvPr id="37" name="Graphic 36" descr="Close">
            <a:extLst>
              <a:ext uri="{FF2B5EF4-FFF2-40B4-BE49-F238E27FC236}">
                <a16:creationId xmlns:a16="http://schemas.microsoft.com/office/drawing/2014/main" id="{81588463-E22C-48B4-B119-3A45E916F5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9130" y="3366787"/>
            <a:ext cx="457200" cy="457200"/>
          </a:xfrm>
          <a:prstGeom prst="rect">
            <a:avLst/>
          </a:prstGeom>
        </p:spPr>
      </p:pic>
      <p:pic>
        <p:nvPicPr>
          <p:cNvPr id="40" name="Graphic 39" descr="Close">
            <a:extLst>
              <a:ext uri="{FF2B5EF4-FFF2-40B4-BE49-F238E27FC236}">
                <a16:creationId xmlns:a16="http://schemas.microsoft.com/office/drawing/2014/main" id="{989E395A-F1C1-4AB4-B322-CB28060136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4167" y="4238315"/>
            <a:ext cx="457200" cy="457200"/>
          </a:xfrm>
          <a:prstGeom prst="rect">
            <a:avLst/>
          </a:prstGeom>
        </p:spPr>
      </p:pic>
      <p:pic>
        <p:nvPicPr>
          <p:cNvPr id="43" name="Graphic 42" descr="Checkmark">
            <a:extLst>
              <a:ext uri="{FF2B5EF4-FFF2-40B4-BE49-F238E27FC236}">
                <a16:creationId xmlns:a16="http://schemas.microsoft.com/office/drawing/2014/main" id="{54053B86-DD72-49AA-A35F-340095E027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5386" y="2365824"/>
            <a:ext cx="457200" cy="457200"/>
          </a:xfrm>
          <a:prstGeom prst="rect">
            <a:avLst/>
          </a:prstGeom>
        </p:spPr>
      </p:pic>
      <p:pic>
        <p:nvPicPr>
          <p:cNvPr id="45" name="Graphic 44" descr="Close">
            <a:extLst>
              <a:ext uri="{FF2B5EF4-FFF2-40B4-BE49-F238E27FC236}">
                <a16:creationId xmlns:a16="http://schemas.microsoft.com/office/drawing/2014/main" id="{3A1E0B3B-3C25-4CE4-96BE-36B2AC37D4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93827" y="2318383"/>
            <a:ext cx="457200" cy="457200"/>
          </a:xfrm>
          <a:prstGeom prst="rect">
            <a:avLst/>
          </a:prstGeom>
        </p:spPr>
      </p:pic>
    </p:spTree>
    <p:extLst>
      <p:ext uri="{BB962C8B-B14F-4D97-AF65-F5344CB8AC3E}">
        <p14:creationId xmlns:p14="http://schemas.microsoft.com/office/powerpoint/2010/main" val="143334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D59CA5AB-CD98-4EDD-A4FF-1EAD1E5E9569}"/>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a:off x="3621350" y="1538945"/>
            <a:ext cx="3927883" cy="392788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362403-6AFA-407C-BD32-CDCF550DDEFB}"/>
              </a:ext>
            </a:extLst>
          </p:cNvPr>
          <p:cNvSpPr>
            <a:spLocks noGrp="1"/>
          </p:cNvSpPr>
          <p:nvPr>
            <p:ph type="ctrTitle"/>
          </p:nvPr>
        </p:nvSpPr>
        <p:spPr>
          <a:xfrm>
            <a:off x="1242427" y="123684"/>
            <a:ext cx="9707146" cy="1415261"/>
          </a:xfrm>
        </p:spPr>
        <p:txBody>
          <a:bodyPr>
            <a:normAutofit/>
          </a:bodyPr>
          <a:lstStyle/>
          <a:p>
            <a:r>
              <a:rPr lang="en-US" sz="4400" dirty="0"/>
              <a:t>Research Problem</a:t>
            </a:r>
            <a:br>
              <a:rPr lang="en-US" sz="4400" dirty="0"/>
            </a:br>
            <a:endParaRPr lang="en-US" sz="4400" dirty="0"/>
          </a:p>
        </p:txBody>
      </p:sp>
      <p:sp>
        <p:nvSpPr>
          <p:cNvPr id="8" name="Rectangle 7">
            <a:extLst>
              <a:ext uri="{FF2B5EF4-FFF2-40B4-BE49-F238E27FC236}">
                <a16:creationId xmlns:a16="http://schemas.microsoft.com/office/drawing/2014/main" id="{326597F3-BE23-419E-9159-22CC34229AB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10" name="TextBox 9">
            <a:extLst>
              <a:ext uri="{FF2B5EF4-FFF2-40B4-BE49-F238E27FC236}">
                <a16:creationId xmlns:a16="http://schemas.microsoft.com/office/drawing/2014/main" id="{68ACF3AA-BBB1-4A86-93A6-6E944D986142}"/>
              </a:ext>
            </a:extLst>
          </p:cNvPr>
          <p:cNvSpPr txBox="1"/>
          <p:nvPr/>
        </p:nvSpPr>
        <p:spPr>
          <a:xfrm>
            <a:off x="1597981" y="1661544"/>
            <a:ext cx="9428085" cy="2031325"/>
          </a:xfrm>
          <a:prstGeom prst="rect">
            <a:avLst/>
          </a:prstGeom>
          <a:noFill/>
        </p:spPr>
        <p:txBody>
          <a:bodyPr wrap="square">
            <a:spAutoFit/>
          </a:bodyPr>
          <a:lstStyle/>
          <a:p>
            <a:endParaRPr lang="en-US" sz="1800" dirty="0"/>
          </a:p>
          <a:p>
            <a:pPr marL="342900" marR="0" lvl="0" indent="-342900">
              <a:spcBef>
                <a:spcPts val="0"/>
              </a:spcBef>
              <a:spcAft>
                <a:spcPts val="0"/>
              </a:spcAft>
              <a:buClr>
                <a:srgbClr val="00B050"/>
              </a:buClr>
              <a:buFont typeface="Wingdings" panose="05000000000000000000" pitchFamily="2" charset="2"/>
              <a:buChar char="v"/>
            </a:pPr>
            <a:r>
              <a:rPr lang="en-US" sz="3600" dirty="0"/>
              <a:t>How to automate the vehicle type detection process in normal day and special day at the expressway system in Sri Lanka? </a:t>
            </a:r>
            <a:endParaRPr lang="en-US" sz="3600" dirty="0">
              <a:solidFill>
                <a:schemeClr val="accent6"/>
              </a:solidFill>
              <a:effectLst/>
              <a:ea typeface="Calibri" panose="020F0502020204030204" pitchFamily="34" charset="0"/>
              <a:cs typeface="Iskoola Pota" panose="020B0502040204020203" pitchFamily="34" charset="0"/>
            </a:endParaRPr>
          </a:p>
        </p:txBody>
      </p:sp>
    </p:spTree>
    <p:extLst>
      <p:ext uri="{BB962C8B-B14F-4D97-AF65-F5344CB8AC3E}">
        <p14:creationId xmlns:p14="http://schemas.microsoft.com/office/powerpoint/2010/main" val="1993974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929A0654-2EAE-4AB3-9989-88F1ABEF6B20}"/>
              </a:ext>
            </a:extLst>
          </p:cNvPr>
          <p:cNvSpPr>
            <a:spLocks noGrp="1"/>
          </p:cNvSpPr>
          <p:nvPr>
            <p:ph type="body" sz="quarter" idx="10"/>
          </p:nvPr>
        </p:nvSpPr>
        <p:spPr>
          <a:xfrm>
            <a:off x="394674" y="1305178"/>
            <a:ext cx="10834688" cy="4038600"/>
          </a:xfrm>
        </p:spPr>
        <p:txBody>
          <a:bodyPr/>
          <a:lstStyle/>
          <a:p>
            <a:pPr>
              <a:lnSpc>
                <a:spcPct val="100000"/>
              </a:lnSpc>
            </a:pPr>
            <a:r>
              <a:rPr lang="en-US" dirty="0">
                <a:solidFill>
                  <a:schemeClr val="accent6"/>
                </a:solidFill>
              </a:rPr>
              <a:t>To develop an automated surveillance system for the expressway system in Sri Lanka to automatically detect vehicle type in normal day and special day.</a:t>
            </a:r>
            <a:endParaRPr lang="en-US" sz="2400" dirty="0">
              <a:solidFill>
                <a:schemeClr val="accent6"/>
              </a:solidFill>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p:txBody>
          <a:bodyPr anchor="ctr"/>
          <a:lstStyle/>
          <a:p>
            <a:r>
              <a:rPr lang="en-US" dirty="0"/>
              <a:t>Objectives</a:t>
            </a:r>
          </a:p>
        </p:txBody>
      </p:sp>
      <p:sp>
        <p:nvSpPr>
          <p:cNvPr id="11" name="Content Placeholder 1">
            <a:extLst>
              <a:ext uri="{FF2B5EF4-FFF2-40B4-BE49-F238E27FC236}">
                <a16:creationId xmlns:a16="http://schemas.microsoft.com/office/drawing/2014/main" id="{2008630A-5484-48C3-AA53-BC4353BE568D}"/>
              </a:ext>
            </a:extLst>
          </p:cNvPr>
          <p:cNvSpPr>
            <a:spLocks noGrp="1"/>
          </p:cNvSpPr>
          <p:nvPr>
            <p:ph idx="4294967295"/>
          </p:nvPr>
        </p:nvSpPr>
        <p:spPr>
          <a:xfrm>
            <a:off x="683581" y="2453146"/>
            <a:ext cx="8765219" cy="3720678"/>
          </a:xfrm>
          <a:prstGeom prst="rect">
            <a:avLst/>
          </a:prstGeom>
        </p:spPr>
        <p:txBody>
          <a:bodyPr>
            <a:noAutofit/>
          </a:bodyPr>
          <a:lstStyle/>
          <a:p>
            <a:pPr>
              <a:lnSpc>
                <a:spcPct val="100000"/>
              </a:lnSpc>
              <a:buFont typeface="Wingdings" panose="05000000000000000000" pitchFamily="2" charset="2"/>
              <a:buChar char="Ø"/>
            </a:pPr>
            <a:endParaRPr lang="en-US" dirty="0">
              <a:cs typeface="Times New Roman" panose="02020603050405020304" pitchFamily="18" charset="0"/>
            </a:endParaRPr>
          </a:p>
          <a:p>
            <a:pPr lvl="1">
              <a:lnSpc>
                <a:spcPct val="100000"/>
              </a:lnSpc>
              <a:buFont typeface="Wingdings" panose="05000000000000000000" pitchFamily="2" charset="2"/>
              <a:buChar char="Ø"/>
            </a:pPr>
            <a:r>
              <a:rPr lang="en-US" sz="2000" dirty="0"/>
              <a:t>Critically study the current practices and issues in vehicle type detection and number plate detection.</a:t>
            </a:r>
            <a:endParaRPr lang="en-US" sz="2400" dirty="0">
              <a:cs typeface="Times New Roman" panose="02020603050405020304" pitchFamily="18" charset="0"/>
            </a:endParaRPr>
          </a:p>
          <a:p>
            <a:pPr lvl="1">
              <a:lnSpc>
                <a:spcPct val="100000"/>
              </a:lnSpc>
              <a:buFont typeface="Wingdings" panose="05000000000000000000" pitchFamily="2" charset="2"/>
              <a:buChar char="Ø"/>
            </a:pPr>
            <a:r>
              <a:rPr lang="en-US" sz="2000" dirty="0"/>
              <a:t>Design and develop the functionality of vehicle detection and classification.</a:t>
            </a:r>
            <a:endParaRPr lang="en-US" sz="2400" dirty="0">
              <a:cs typeface="Times New Roman" panose="02020603050405020304" pitchFamily="18" charset="0"/>
            </a:endParaRPr>
          </a:p>
          <a:p>
            <a:pPr lvl="1">
              <a:lnSpc>
                <a:spcPct val="100000"/>
              </a:lnSpc>
              <a:buFont typeface="Wingdings" panose="05000000000000000000" pitchFamily="2" charset="2"/>
              <a:buChar char="Ø"/>
            </a:pPr>
            <a:r>
              <a:rPr lang="en-US" sz="2000" dirty="0"/>
              <a:t>Design and develop the functionality of number plate detection</a:t>
            </a:r>
            <a:r>
              <a:rPr lang="en-US" sz="2400" dirty="0">
                <a:cs typeface="Times New Roman" panose="02020603050405020304" pitchFamily="18" charset="0"/>
              </a:rPr>
              <a:t>.</a:t>
            </a:r>
          </a:p>
          <a:p>
            <a:pPr lvl="1">
              <a:lnSpc>
                <a:spcPct val="100000"/>
              </a:lnSpc>
              <a:buFont typeface="Wingdings" panose="05000000000000000000" pitchFamily="2" charset="2"/>
              <a:buChar char="Ø"/>
            </a:pPr>
            <a:r>
              <a:rPr lang="en-US" sz="2000" dirty="0"/>
              <a:t>Tests and evaluate the system and compare the functionality against the software requirement specification</a:t>
            </a:r>
            <a:r>
              <a:rPr lang="en-US" sz="2400" dirty="0">
                <a:cs typeface="Times New Roman" panose="02020603050405020304" pitchFamily="18" charset="0"/>
              </a:rPr>
              <a:t>.</a:t>
            </a:r>
            <a:endParaRPr lang="en-US" sz="2400" dirty="0">
              <a:effectLst/>
              <a:cs typeface="Times New Roman" panose="02020603050405020304" pitchFamily="18" charset="0"/>
            </a:endParaRPr>
          </a:p>
          <a:p>
            <a:pPr marL="457200" lvl="1" indent="0">
              <a:lnSpc>
                <a:spcPct val="100000"/>
              </a:lnSpc>
              <a:buNone/>
            </a:pPr>
            <a:endParaRPr lang="en-US" dirty="0">
              <a:effectLst/>
              <a:ea typeface="Calibri" panose="020F0502020204030204" pitchFamily="34" charset="0"/>
              <a:cs typeface="Times New Roman" panose="02020603050405020304" pitchFamily="18" charset="0"/>
            </a:endParaRPr>
          </a:p>
          <a:p>
            <a:pPr>
              <a:lnSpc>
                <a:spcPct val="100000"/>
              </a:lnSpc>
              <a:buFont typeface="Wingdings" panose="05000000000000000000" pitchFamily="2" charset="2"/>
              <a:buChar char="Ø"/>
            </a:pPr>
            <a:endParaRPr lang="en-US" dirty="0">
              <a:cs typeface="Times New Roman" panose="02020603050405020304" pitchFamily="18" charset="0"/>
            </a:endParaRP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2021-238</a:t>
            </a:r>
          </a:p>
        </p:txBody>
      </p:sp>
    </p:spTree>
    <p:extLst>
      <p:ext uri="{BB962C8B-B14F-4D97-AF65-F5344CB8AC3E}">
        <p14:creationId xmlns:p14="http://schemas.microsoft.com/office/powerpoint/2010/main" val="26134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8C15914C-813C-4DA9-B0DB-9CF13FD4FE78}"/>
              </a:ext>
            </a:extLst>
          </p:cNvPr>
          <p:cNvSpPr>
            <a:spLocks noGrp="1"/>
          </p:cNvSpPr>
          <p:nvPr>
            <p:ph type="body" sz="quarter" idx="16"/>
          </p:nvPr>
        </p:nvSpPr>
        <p:spPr>
          <a:xfrm>
            <a:off x="518678" y="1039851"/>
            <a:ext cx="7368596" cy="608895"/>
          </a:xfrm>
        </p:spPr>
        <p:txBody>
          <a:bodyPr/>
          <a:lstStyle/>
          <a:p>
            <a:r>
              <a:rPr lang="en-US" dirty="0"/>
              <a:t>Overview of System</a:t>
            </a:r>
            <a:endParaRPr lang="en-GB" dirty="0"/>
          </a:p>
        </p:txBody>
      </p:sp>
      <p:sp>
        <p:nvSpPr>
          <p:cNvPr id="3" name="Title 2">
            <a:extLst>
              <a:ext uri="{FF2B5EF4-FFF2-40B4-BE49-F238E27FC236}">
                <a16:creationId xmlns:a16="http://schemas.microsoft.com/office/drawing/2014/main" id="{A40F5BC7-4E8F-47A1-8F4F-84F8E74DB74A}"/>
              </a:ext>
            </a:extLst>
          </p:cNvPr>
          <p:cNvSpPr>
            <a:spLocks noGrp="1"/>
          </p:cNvSpPr>
          <p:nvPr>
            <p:ph type="title"/>
          </p:nvPr>
        </p:nvSpPr>
        <p:spPr/>
        <p:txBody>
          <a:bodyPr anchor="ctr"/>
          <a:lstStyle/>
          <a:p>
            <a:r>
              <a:rPr lang="en-US" dirty="0"/>
              <a:t>Methodology</a:t>
            </a:r>
            <a:endParaRPr lang="en-GB" dirty="0"/>
          </a:p>
        </p:txBody>
      </p:sp>
      <p:sp>
        <p:nvSpPr>
          <p:cNvPr id="58" name="Rectangle 57">
            <a:extLst>
              <a:ext uri="{FF2B5EF4-FFF2-40B4-BE49-F238E27FC236}">
                <a16:creationId xmlns:a16="http://schemas.microsoft.com/office/drawing/2014/main" id="{E1A0FD07-11FC-4511-BC7D-5EEFFB30CF7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7" name="Picture 6">
            <a:extLst>
              <a:ext uri="{FF2B5EF4-FFF2-40B4-BE49-F238E27FC236}">
                <a16:creationId xmlns:a16="http://schemas.microsoft.com/office/drawing/2014/main" id="{6933D2EF-8AF8-4EEE-971C-F0B54417E019}"/>
              </a:ext>
            </a:extLst>
          </p:cNvPr>
          <p:cNvPicPr/>
          <p:nvPr/>
        </p:nvPicPr>
        <p:blipFill>
          <a:blip r:embed="rId2"/>
          <a:stretch>
            <a:fillRect/>
          </a:stretch>
        </p:blipFill>
        <p:spPr>
          <a:xfrm>
            <a:off x="4014216" y="594359"/>
            <a:ext cx="7557356" cy="5898515"/>
          </a:xfrm>
          <a:prstGeom prst="rect">
            <a:avLst/>
          </a:prstGeom>
        </p:spPr>
      </p:pic>
    </p:spTree>
    <p:extLst>
      <p:ext uri="{BB962C8B-B14F-4D97-AF65-F5344CB8AC3E}">
        <p14:creationId xmlns:p14="http://schemas.microsoft.com/office/powerpoint/2010/main" val="272907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E75BD-41E9-42BF-8A48-5C91F2B0B330}"/>
              </a:ext>
            </a:extLst>
          </p:cNvPr>
          <p:cNvSpPr>
            <a:spLocks noGrp="1"/>
          </p:cNvSpPr>
          <p:nvPr>
            <p:ph type="sldNum" sz="quarter" idx="18"/>
          </p:nvPr>
        </p:nvSpPr>
        <p:spPr/>
        <p:txBody>
          <a:bodyPr/>
          <a:lstStyle/>
          <a:p>
            <a:fld id="{8699F50C-BE38-4BD0-BA84-9B090E1F2B9B}" type="slidenum">
              <a:rPr lang="en-US" noProof="0" smtClean="0"/>
              <a:t>14</a:t>
            </a:fld>
            <a:endParaRPr lang="en-US" noProof="0"/>
          </a:p>
        </p:txBody>
      </p:sp>
      <p:sp>
        <p:nvSpPr>
          <p:cNvPr id="7" name="Slide Number Placeholder 3">
            <a:extLst>
              <a:ext uri="{FF2B5EF4-FFF2-40B4-BE49-F238E27FC236}">
                <a16:creationId xmlns:a16="http://schemas.microsoft.com/office/drawing/2014/main" id="{35809405-72C4-47B4-979B-892829C826EF}"/>
              </a:ext>
            </a:extLst>
          </p:cNvPr>
          <p:cNvSpPr txBox="1">
            <a:spLocks/>
          </p:cNvSpPr>
          <p:nvPr/>
        </p:nvSpPr>
        <p:spPr>
          <a:xfrm>
            <a:off x="11146971" y="6356350"/>
            <a:ext cx="7402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99F50C-BE38-4BD0-BA84-9B090E1F2B9B}" type="slidenum">
              <a:rPr lang="en-US" smtClean="0"/>
              <a:pPr/>
              <a:t>14</a:t>
            </a:fld>
            <a:endParaRPr lang="en-US"/>
          </a:p>
        </p:txBody>
      </p:sp>
      <p:sp>
        <p:nvSpPr>
          <p:cNvPr id="9" name="Title 4">
            <a:extLst>
              <a:ext uri="{FF2B5EF4-FFF2-40B4-BE49-F238E27FC236}">
                <a16:creationId xmlns:a16="http://schemas.microsoft.com/office/drawing/2014/main" id="{8830D830-A5C0-42D9-829D-38253330CB0E}"/>
              </a:ext>
            </a:extLst>
          </p:cNvPr>
          <p:cNvSpPr>
            <a:spLocks noGrp="1"/>
          </p:cNvSpPr>
          <p:nvPr>
            <p:ph type="title"/>
          </p:nvPr>
        </p:nvSpPr>
        <p:spPr>
          <a:xfrm>
            <a:off x="426990" y="110359"/>
            <a:ext cx="8333222" cy="1147969"/>
          </a:xfrm>
        </p:spPr>
        <p:txBody>
          <a:bodyPr>
            <a:normAutofit/>
          </a:bodyPr>
          <a:lstStyle/>
          <a:p>
            <a:r>
              <a:rPr lang="en-US"/>
              <a:t>Technologies and Algorithms</a:t>
            </a:r>
          </a:p>
        </p:txBody>
      </p:sp>
      <p:sp>
        <p:nvSpPr>
          <p:cNvPr id="10" name="TextBox 9">
            <a:extLst>
              <a:ext uri="{FF2B5EF4-FFF2-40B4-BE49-F238E27FC236}">
                <a16:creationId xmlns:a16="http://schemas.microsoft.com/office/drawing/2014/main" id="{457BF147-C4B2-4EF1-A26D-7D7D1865467F}"/>
              </a:ext>
            </a:extLst>
          </p:cNvPr>
          <p:cNvSpPr txBox="1"/>
          <p:nvPr/>
        </p:nvSpPr>
        <p:spPr>
          <a:xfrm>
            <a:off x="755797" y="1439756"/>
            <a:ext cx="10361357" cy="369332"/>
          </a:xfrm>
          <a:prstGeom prst="rect">
            <a:avLst/>
          </a:prstGeom>
          <a:noFill/>
        </p:spPr>
        <p:txBody>
          <a:bodyPr wrap="square" rtlCol="0">
            <a:spAutoFit/>
          </a:bodyPr>
          <a:lstStyle/>
          <a:p>
            <a:r>
              <a:rPr lang="en-US" sz="1800" b="1" i="0" u="none" strike="noStrike">
                <a:solidFill>
                  <a:srgbClr val="222222"/>
                </a:solidFill>
                <a:effectLst/>
                <a:latin typeface="Times New Roman" panose="02020603050405020304" pitchFamily="18" charset="0"/>
              </a:rPr>
              <a:t>Technologies -</a:t>
            </a:r>
            <a:endParaRPr lang="en-US"/>
          </a:p>
        </p:txBody>
      </p:sp>
      <p:sp>
        <p:nvSpPr>
          <p:cNvPr id="11" name="TextBox 10">
            <a:extLst>
              <a:ext uri="{FF2B5EF4-FFF2-40B4-BE49-F238E27FC236}">
                <a16:creationId xmlns:a16="http://schemas.microsoft.com/office/drawing/2014/main" id="{499D6EB0-9F6B-49EF-83C1-6076B8324BB2}"/>
              </a:ext>
            </a:extLst>
          </p:cNvPr>
          <p:cNvSpPr txBox="1"/>
          <p:nvPr/>
        </p:nvSpPr>
        <p:spPr>
          <a:xfrm>
            <a:off x="755797" y="4228546"/>
            <a:ext cx="10456937" cy="369332"/>
          </a:xfrm>
          <a:prstGeom prst="rect">
            <a:avLst/>
          </a:prstGeom>
          <a:noFill/>
        </p:spPr>
        <p:txBody>
          <a:bodyPr wrap="square" rtlCol="0">
            <a:spAutoFit/>
          </a:bodyPr>
          <a:lstStyle/>
          <a:p>
            <a:r>
              <a:rPr lang="en-US" sz="1800" b="1" i="0" u="none" strike="noStrike">
                <a:solidFill>
                  <a:srgbClr val="222222"/>
                </a:solidFill>
                <a:effectLst/>
                <a:latin typeface="Times New Roman" panose="02020603050405020304" pitchFamily="18" charset="0"/>
              </a:rPr>
              <a:t>Algorithms </a:t>
            </a:r>
            <a:r>
              <a:rPr lang="en-US" b="1">
                <a:solidFill>
                  <a:srgbClr val="222222"/>
                </a:solidFill>
                <a:latin typeface="Times New Roman" panose="02020603050405020304" pitchFamily="18" charset="0"/>
              </a:rPr>
              <a:t>-</a:t>
            </a:r>
            <a:endParaRPr lang="en-US"/>
          </a:p>
        </p:txBody>
      </p:sp>
      <p:sp>
        <p:nvSpPr>
          <p:cNvPr id="12" name="TextBox 11">
            <a:extLst>
              <a:ext uri="{FF2B5EF4-FFF2-40B4-BE49-F238E27FC236}">
                <a16:creationId xmlns:a16="http://schemas.microsoft.com/office/drawing/2014/main" id="{E8F561C5-C102-4353-B283-C905C4A1D139}"/>
              </a:ext>
            </a:extLst>
          </p:cNvPr>
          <p:cNvSpPr txBox="1"/>
          <p:nvPr/>
        </p:nvSpPr>
        <p:spPr>
          <a:xfrm>
            <a:off x="2057400" y="1809088"/>
            <a:ext cx="6398012" cy="1569660"/>
          </a:xfrm>
          <a:prstGeom prst="rect">
            <a:avLst/>
          </a:prstGeom>
          <a:noFill/>
        </p:spPr>
        <p:txBody>
          <a:bodyPr wrap="square" rtlCol="0">
            <a:spAutoFit/>
          </a:bodyPr>
          <a:lstStyle/>
          <a:p>
            <a:endParaRPr lang="en-US" sz="2400" dirty="0">
              <a:solidFill>
                <a:schemeClr val="accent1">
                  <a:lumMod val="90000"/>
                  <a:lumOff val="10000"/>
                </a:schemeClr>
              </a:solidFill>
            </a:endParaRPr>
          </a:p>
          <a:p>
            <a:pPr marL="285750" indent="-285750">
              <a:buFont typeface="Wingdings" panose="05000000000000000000" pitchFamily="2" charset="2"/>
              <a:buChar char="v"/>
            </a:pPr>
            <a:r>
              <a:rPr lang="en-US" sz="2400" dirty="0">
                <a:solidFill>
                  <a:schemeClr val="accent1">
                    <a:lumMod val="90000"/>
                    <a:lumOff val="10000"/>
                  </a:schemeClr>
                </a:solidFill>
              </a:rPr>
              <a:t>Python</a:t>
            </a:r>
          </a:p>
          <a:p>
            <a:endParaRPr lang="en-US" sz="2400" dirty="0">
              <a:solidFill>
                <a:schemeClr val="accent1">
                  <a:lumMod val="90000"/>
                  <a:lumOff val="10000"/>
                </a:schemeClr>
              </a:solidFill>
            </a:endParaRPr>
          </a:p>
          <a:p>
            <a:pPr marL="285750" indent="-285750">
              <a:buFont typeface="Wingdings" panose="05000000000000000000" pitchFamily="2" charset="2"/>
              <a:buChar char="v"/>
            </a:pPr>
            <a:r>
              <a:rPr lang="en-US" sz="2400" dirty="0">
                <a:solidFill>
                  <a:schemeClr val="accent1">
                    <a:lumMod val="90000"/>
                    <a:lumOff val="10000"/>
                  </a:schemeClr>
                </a:solidFill>
              </a:rPr>
              <a:t>PyCharm</a:t>
            </a:r>
          </a:p>
        </p:txBody>
      </p:sp>
      <p:sp>
        <p:nvSpPr>
          <p:cNvPr id="6" name="TextBox 5">
            <a:extLst>
              <a:ext uri="{FF2B5EF4-FFF2-40B4-BE49-F238E27FC236}">
                <a16:creationId xmlns:a16="http://schemas.microsoft.com/office/drawing/2014/main" id="{8EAF2D8A-EBC7-484F-922E-8DF653245D89}"/>
              </a:ext>
            </a:extLst>
          </p:cNvPr>
          <p:cNvSpPr txBox="1"/>
          <p:nvPr/>
        </p:nvSpPr>
        <p:spPr>
          <a:xfrm>
            <a:off x="609600" y="4664191"/>
            <a:ext cx="9620156" cy="984885"/>
          </a:xfrm>
          <a:prstGeom prst="rect">
            <a:avLst/>
          </a:prstGeom>
          <a:noFill/>
        </p:spPr>
        <p:txBody>
          <a:bodyPr wrap="square" rtlCol="0">
            <a:spAutoFit/>
          </a:bodyPr>
          <a:lstStyle/>
          <a:p>
            <a:pPr marL="1714500" marR="0" lvl="0" indent="-342900" algn="l" defTabSz="914400" rtl="0" eaLnBrk="1" fontAlgn="base" latinLnBrk="0" hangingPunct="1">
              <a:lnSpc>
                <a:spcPct val="100000"/>
              </a:lnSpc>
              <a:spcBef>
                <a:spcPts val="120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YOLOv3</a:t>
            </a:r>
          </a:p>
          <a:p>
            <a:pPr marL="1657350" indent="-285750" rtl="0" fontAlgn="base">
              <a:spcBef>
                <a:spcPts val="1200"/>
              </a:spcBef>
              <a:spcAft>
                <a:spcPts val="0"/>
              </a:spcAft>
              <a:buFont typeface="Wingdings" panose="05000000000000000000" pitchFamily="2" charset="2"/>
              <a:buChar char="v"/>
            </a:pPr>
            <a:r>
              <a:rPr lang="en-US" sz="2400" dirty="0">
                <a:solidFill>
                  <a:schemeClr val="accent6"/>
                </a:solidFill>
              </a:rPr>
              <a:t>Regions with Convolutional Neural Network (RCNN)</a:t>
            </a:r>
            <a:endParaRPr lang="en-US" sz="2400" i="0" u="none" strike="noStrike" dirty="0">
              <a:solidFill>
                <a:schemeClr val="accent6"/>
              </a:solidFill>
              <a:effectLst/>
              <a:cs typeface="Times New Roman" panose="02020603050405020304" pitchFamily="18" charset="0"/>
            </a:endParaRPr>
          </a:p>
        </p:txBody>
      </p:sp>
      <p:sp>
        <p:nvSpPr>
          <p:cNvPr id="13" name="TextBox 12">
            <a:extLst>
              <a:ext uri="{FF2B5EF4-FFF2-40B4-BE49-F238E27FC236}">
                <a16:creationId xmlns:a16="http://schemas.microsoft.com/office/drawing/2014/main" id="{4C6047DB-0FB7-45E5-8DFC-FC0156E31B05}"/>
              </a:ext>
            </a:extLst>
          </p:cNvPr>
          <p:cNvSpPr txBox="1"/>
          <p:nvPr/>
        </p:nvSpPr>
        <p:spPr>
          <a:xfrm>
            <a:off x="2661254" y="6415279"/>
            <a:ext cx="6098958" cy="369332"/>
          </a:xfrm>
          <a:prstGeom prst="rect">
            <a:avLst/>
          </a:prstGeom>
          <a:noFill/>
        </p:spPr>
        <p:txBody>
          <a:bodyPr wrap="square">
            <a:spAutoFit/>
          </a:bodyP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14" name="Picture 8" descr="Python: 7 Important Reasons Why You Should Use Python | by Mindfire  Solutions | Medium">
            <a:extLst>
              <a:ext uri="{FF2B5EF4-FFF2-40B4-BE49-F238E27FC236}">
                <a16:creationId xmlns:a16="http://schemas.microsoft.com/office/drawing/2014/main" id="{33BE4C94-C717-461A-B62F-D22934EAEFF0}"/>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419678" y="1557547"/>
            <a:ext cx="5670120" cy="248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5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Requirements</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2" name="TextBox 1">
            <a:extLst>
              <a:ext uri="{FF2B5EF4-FFF2-40B4-BE49-F238E27FC236}">
                <a16:creationId xmlns:a16="http://schemas.microsoft.com/office/drawing/2014/main" id="{29E3AD5D-989B-4E2F-9309-DDE6C62F0BFF}"/>
              </a:ext>
            </a:extLst>
          </p:cNvPr>
          <p:cNvSpPr txBox="1"/>
          <p:nvPr/>
        </p:nvSpPr>
        <p:spPr>
          <a:xfrm>
            <a:off x="390617" y="1312288"/>
            <a:ext cx="5839026" cy="3662541"/>
          </a:xfrm>
          <a:prstGeom prst="rect">
            <a:avLst/>
          </a:prstGeom>
          <a:noFill/>
        </p:spPr>
        <p:txBody>
          <a:bodyPr wrap="square" rtlCol="0">
            <a:spAutoFit/>
          </a:bodyPr>
          <a:lstStyle/>
          <a:p>
            <a:r>
              <a:rPr lang="en-US" sz="2400" b="1" dirty="0">
                <a:solidFill>
                  <a:srgbClr val="002060"/>
                </a:solidFill>
              </a:rPr>
              <a:t>Functional Requirements</a:t>
            </a:r>
          </a:p>
          <a:p>
            <a:endParaRPr lang="en-US" sz="2400" dirty="0"/>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Vehicle object shall be detected. </a:t>
            </a: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Detected object shall be classified into the correct vehicle type.</a:t>
            </a:r>
            <a:endParaRPr lang="en-US" sz="2000" dirty="0">
              <a:solidFill>
                <a:schemeClr val="accent6"/>
              </a:solidFill>
              <a:effectLst/>
              <a:latin typeface="Times New Roman" panose="02020603050405020304" pitchFamily="18" charset="0"/>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License plate shall be detected and the vehicle number when a vehicle enters the expressway.</a:t>
            </a: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able to identify and store the details of the entrance point.</a:t>
            </a:r>
          </a:p>
          <a:p>
            <a:pPr marR="0" lvl="0">
              <a:spcBef>
                <a:spcPts val="0"/>
              </a:spcBef>
              <a:spcAft>
                <a:spcPts val="0"/>
              </a:spcAft>
              <a:buClr>
                <a:srgbClr val="00B050"/>
              </a:buClr>
            </a:pPr>
            <a:endParaRPr lang="en-US" sz="2000" dirty="0">
              <a:solidFill>
                <a:schemeClr val="accent6"/>
              </a:solidFill>
            </a:endParaRPr>
          </a:p>
          <a:p>
            <a:endParaRPr lang="en-US" sz="2400" dirty="0"/>
          </a:p>
        </p:txBody>
      </p:sp>
      <p:sp>
        <p:nvSpPr>
          <p:cNvPr id="5" name="TextBox 4">
            <a:extLst>
              <a:ext uri="{FF2B5EF4-FFF2-40B4-BE49-F238E27FC236}">
                <a16:creationId xmlns:a16="http://schemas.microsoft.com/office/drawing/2014/main" id="{826CC1A7-3C4C-4FE5-96F0-4AB869B5E7A1}"/>
              </a:ext>
            </a:extLst>
          </p:cNvPr>
          <p:cNvSpPr txBox="1"/>
          <p:nvPr/>
        </p:nvSpPr>
        <p:spPr>
          <a:xfrm>
            <a:off x="6229643" y="1205756"/>
            <a:ext cx="5924843" cy="3108543"/>
          </a:xfrm>
          <a:prstGeom prst="rect">
            <a:avLst/>
          </a:prstGeom>
          <a:noFill/>
        </p:spPr>
        <p:txBody>
          <a:bodyPr wrap="square" rtlCol="0">
            <a:spAutoFit/>
          </a:bodyPr>
          <a:lstStyle/>
          <a:p>
            <a:r>
              <a:rPr lang="en-US" sz="2400" b="1" dirty="0">
                <a:solidFill>
                  <a:srgbClr val="002060"/>
                </a:solidFill>
              </a:rPr>
              <a:t>Non - Functional Requirements</a:t>
            </a:r>
          </a:p>
          <a:p>
            <a:endParaRPr lang="en-US" sz="2400" dirty="0"/>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responsive</a:t>
            </a:r>
            <a:r>
              <a:rPr lang="en-US" sz="2400" dirty="0">
                <a:solidFill>
                  <a:schemeClr val="accent6"/>
                </a:solidFill>
                <a:effectLst/>
                <a:ea typeface="Calibri" panose="020F0502020204030204" pitchFamily="34" charset="0"/>
                <a:cs typeface="Iskoola Pota" panose="020B0502040204020203" pitchFamily="34" charset="0"/>
              </a:rPr>
              <a:t>.</a:t>
            </a:r>
          </a:p>
          <a:p>
            <a:pPr marR="0" lvl="0">
              <a:spcBef>
                <a:spcPts val="0"/>
              </a:spcBef>
              <a:spcAft>
                <a:spcPts val="0"/>
              </a:spcAft>
              <a:buClr>
                <a:srgbClr val="00B050"/>
              </a:buClr>
            </a:pPr>
            <a:endParaRPr lang="en-US" sz="2400" dirty="0">
              <a:solidFill>
                <a:schemeClr val="accent6"/>
              </a:solidFill>
              <a:effectLst/>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available.</a:t>
            </a:r>
          </a:p>
          <a:p>
            <a:pPr marR="0" lvl="0">
              <a:spcBef>
                <a:spcPts val="0"/>
              </a:spcBef>
              <a:spcAft>
                <a:spcPts val="0"/>
              </a:spcAft>
              <a:buClr>
                <a:srgbClr val="00B050"/>
              </a:buClr>
            </a:pPr>
            <a:endParaRPr lang="en-US" sz="2000" dirty="0">
              <a:solidFill>
                <a:schemeClr val="accent6"/>
              </a:solidFill>
              <a:effectLst/>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Performance of the system shall be ensured.</a:t>
            </a:r>
          </a:p>
          <a:p>
            <a:pPr marR="0" lvl="0">
              <a:spcBef>
                <a:spcPts val="0"/>
              </a:spcBef>
              <a:spcAft>
                <a:spcPts val="0"/>
              </a:spcAft>
              <a:buClr>
                <a:srgbClr val="00B050"/>
              </a:buClr>
            </a:pPr>
            <a:endParaRPr lang="en-US" sz="2000" dirty="0">
              <a:solidFill>
                <a:schemeClr val="accent6"/>
              </a:solidFill>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secured.</a:t>
            </a:r>
          </a:p>
        </p:txBody>
      </p:sp>
    </p:spTree>
    <p:extLst>
      <p:ext uri="{BB962C8B-B14F-4D97-AF65-F5344CB8AC3E}">
        <p14:creationId xmlns:p14="http://schemas.microsoft.com/office/powerpoint/2010/main" val="10159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56E77-AB65-453E-A333-09B4DDFEC99D}"/>
              </a:ext>
            </a:extLst>
          </p:cNvPr>
          <p:cNvSpPr txBox="1"/>
          <p:nvPr/>
        </p:nvSpPr>
        <p:spPr>
          <a:xfrm>
            <a:off x="1472635" y="1274521"/>
            <a:ext cx="8470356" cy="4308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System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OS: Windows 10,8,7</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CPU: Intel or AMD processor with 64-bit support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GPU: NVidia GeForce GTX 1050 or equivalent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Disk Storage: 5 GB of free disk space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Internet: Highspeed stable internet connection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5" name="Title 2">
            <a:extLst>
              <a:ext uri="{FF2B5EF4-FFF2-40B4-BE49-F238E27FC236}">
                <a16:creationId xmlns:a16="http://schemas.microsoft.com/office/drawing/2014/main" id="{D344FB6A-A2AB-41F6-8693-DE93B5434CD5}"/>
              </a:ext>
            </a:extLst>
          </p:cNvPr>
          <p:cNvSpPr>
            <a:spLocks noGrp="1"/>
          </p:cNvSpPr>
          <p:nvPr>
            <p:ph type="title"/>
          </p:nvPr>
        </p:nvSpPr>
        <p:spPr>
          <a:xfrm>
            <a:off x="517429" y="228600"/>
            <a:ext cx="10659557" cy="960204"/>
          </a:xfrm>
        </p:spPr>
        <p:txBody>
          <a:bodyPr>
            <a:normAutofit/>
          </a:bodyPr>
          <a:lstStyle/>
          <a:p>
            <a:r>
              <a:rPr lang="en-US" dirty="0"/>
              <a:t>Requirements</a:t>
            </a:r>
            <a:endParaRPr lang="en-GB" dirty="0"/>
          </a:p>
        </p:txBody>
      </p:sp>
      <p:sp>
        <p:nvSpPr>
          <p:cNvPr id="6" name="TextBox 5">
            <a:extLst>
              <a:ext uri="{FF2B5EF4-FFF2-40B4-BE49-F238E27FC236}">
                <a16:creationId xmlns:a16="http://schemas.microsoft.com/office/drawing/2014/main" id="{8B69A34B-2D5F-4CB1-8838-CB2B0589BD44}"/>
              </a:ext>
            </a:extLst>
          </p:cNvPr>
          <p:cNvSpPr txBox="1"/>
          <p:nvPr/>
        </p:nvSpPr>
        <p:spPr>
          <a:xfrm>
            <a:off x="1472635" y="4367711"/>
            <a:ext cx="815076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Personnel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User has little bit knowledge of use software application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Remove unnecessary data</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7" name="Picture 2" descr="System Requirements - Home | Facebook">
            <a:extLst>
              <a:ext uri="{FF2B5EF4-FFF2-40B4-BE49-F238E27FC236}">
                <a16:creationId xmlns:a16="http://schemas.microsoft.com/office/drawing/2014/main" id="{924F093D-A56D-4F18-BB65-CA3EBCAB1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370" y="2073038"/>
            <a:ext cx="2392531" cy="249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49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D2E9E-155E-458F-925D-7D5E7AC514B1}"/>
              </a:ext>
            </a:extLst>
          </p:cNvPr>
          <p:cNvSpPr>
            <a:spLocks noGrp="1"/>
          </p:cNvSpPr>
          <p:nvPr>
            <p:ph type="title"/>
          </p:nvPr>
        </p:nvSpPr>
        <p:spPr>
          <a:xfrm>
            <a:off x="518678" y="209029"/>
            <a:ext cx="10835122" cy="857771"/>
          </a:xfrm>
        </p:spPr>
        <p:txBody>
          <a:bodyPr/>
          <a:lstStyle/>
          <a:p>
            <a:r>
              <a:rPr lang="en-US"/>
              <a:t>Work Breakdown</a:t>
            </a:r>
            <a:endParaRPr lang="en-GB"/>
          </a:p>
        </p:txBody>
      </p:sp>
      <p:graphicFrame>
        <p:nvGraphicFramePr>
          <p:cNvPr id="4" name="Diagram 3">
            <a:extLst>
              <a:ext uri="{FF2B5EF4-FFF2-40B4-BE49-F238E27FC236}">
                <a16:creationId xmlns:a16="http://schemas.microsoft.com/office/drawing/2014/main" id="{363C0D14-F87D-410F-A449-AFFD6768FF72}"/>
              </a:ext>
            </a:extLst>
          </p:cNvPr>
          <p:cNvGraphicFramePr/>
          <p:nvPr>
            <p:extLst>
              <p:ext uri="{D42A27DB-BD31-4B8C-83A1-F6EECF244321}">
                <p14:modId xmlns:p14="http://schemas.microsoft.com/office/powerpoint/2010/main" val="608987566"/>
              </p:ext>
            </p:extLst>
          </p:nvPr>
        </p:nvGraphicFramePr>
        <p:xfrm>
          <a:off x="1424066" y="1086371"/>
          <a:ext cx="9311342" cy="5284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F1ADE5D-ADBA-413C-96C2-501B746980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Tree>
    <p:extLst>
      <p:ext uri="{BB962C8B-B14F-4D97-AF65-F5344CB8AC3E}">
        <p14:creationId xmlns:p14="http://schemas.microsoft.com/office/powerpoint/2010/main" val="2119823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A43799-5DA0-43EA-A5EB-699A0ACDF581}"/>
              </a:ext>
            </a:extLst>
          </p:cNvPr>
          <p:cNvSpPr>
            <a:spLocks noGrp="1"/>
          </p:cNvSpPr>
          <p:nvPr>
            <p:ph type="body" sz="quarter" idx="10"/>
          </p:nvPr>
        </p:nvSpPr>
        <p:spPr/>
        <p:txBody>
          <a:bodyPr/>
          <a:lstStyle/>
          <a:p>
            <a:r>
              <a:rPr lang="en-US" dirty="0"/>
              <a:t>Collect 12 classes samples (684 images)</a:t>
            </a:r>
          </a:p>
        </p:txBody>
      </p:sp>
      <p:sp>
        <p:nvSpPr>
          <p:cNvPr id="3" name="Title 2">
            <a:extLst>
              <a:ext uri="{FF2B5EF4-FFF2-40B4-BE49-F238E27FC236}">
                <a16:creationId xmlns:a16="http://schemas.microsoft.com/office/drawing/2014/main" id="{3BAFDF08-D597-4A2B-97B9-4545D3C08411}"/>
              </a:ext>
            </a:extLst>
          </p:cNvPr>
          <p:cNvSpPr>
            <a:spLocks noGrp="1"/>
          </p:cNvSpPr>
          <p:nvPr>
            <p:ph type="title"/>
          </p:nvPr>
        </p:nvSpPr>
        <p:spPr/>
        <p:txBody>
          <a:bodyPr/>
          <a:lstStyle/>
          <a:p>
            <a:r>
              <a:rPr lang="en-US" dirty="0"/>
              <a:t>Completion of the project</a:t>
            </a:r>
          </a:p>
        </p:txBody>
      </p:sp>
      <p:pic>
        <p:nvPicPr>
          <p:cNvPr id="5" name="Picture 4">
            <a:extLst>
              <a:ext uri="{FF2B5EF4-FFF2-40B4-BE49-F238E27FC236}">
                <a16:creationId xmlns:a16="http://schemas.microsoft.com/office/drawing/2014/main" id="{23D7FAA0-078C-4A79-A7BB-13E82CBBF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148" y="1988656"/>
            <a:ext cx="7435714" cy="4666434"/>
          </a:xfrm>
          <a:prstGeom prst="rect">
            <a:avLst/>
          </a:prstGeom>
        </p:spPr>
      </p:pic>
    </p:spTree>
    <p:extLst>
      <p:ext uri="{BB962C8B-B14F-4D97-AF65-F5344CB8AC3E}">
        <p14:creationId xmlns:p14="http://schemas.microsoft.com/office/powerpoint/2010/main" val="328407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2F9019-8D02-47A2-B669-46A6E418B69D}"/>
              </a:ext>
            </a:extLst>
          </p:cNvPr>
          <p:cNvSpPr>
            <a:spLocks noGrp="1"/>
          </p:cNvSpPr>
          <p:nvPr>
            <p:ph type="body" sz="quarter" idx="10"/>
          </p:nvPr>
        </p:nvSpPr>
        <p:spPr>
          <a:xfrm>
            <a:off x="519112" y="159798"/>
            <a:ext cx="10834688" cy="5779363"/>
          </a:xfrm>
        </p:spPr>
        <p:txBody>
          <a:bodyPr/>
          <a:lstStyle/>
          <a:p>
            <a:r>
              <a:rPr lang="en-US" dirty="0"/>
              <a:t>Sample labeling using </a:t>
            </a:r>
            <a:r>
              <a:rPr lang="en-US" dirty="0" err="1"/>
              <a:t>LabelImg</a:t>
            </a:r>
            <a:endParaRPr lang="en-US" dirty="0"/>
          </a:p>
          <a:p>
            <a:pPr marL="0" indent="0">
              <a:buNone/>
            </a:pPr>
            <a:endParaRPr lang="en-US" dirty="0"/>
          </a:p>
        </p:txBody>
      </p:sp>
      <p:pic>
        <p:nvPicPr>
          <p:cNvPr id="5" name="Picture 4">
            <a:extLst>
              <a:ext uri="{FF2B5EF4-FFF2-40B4-BE49-F238E27FC236}">
                <a16:creationId xmlns:a16="http://schemas.microsoft.com/office/drawing/2014/main" id="{7D94C259-CC9C-4A41-A132-105989F56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1" y="661386"/>
            <a:ext cx="11226045" cy="5779363"/>
          </a:xfrm>
          <a:prstGeom prst="rect">
            <a:avLst/>
          </a:prstGeom>
        </p:spPr>
      </p:pic>
    </p:spTree>
    <p:extLst>
      <p:ext uri="{BB962C8B-B14F-4D97-AF65-F5344CB8AC3E}">
        <p14:creationId xmlns:p14="http://schemas.microsoft.com/office/powerpoint/2010/main" val="2525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8072572" y="394192"/>
            <a:ext cx="3814626" cy="717122"/>
          </a:xfrm>
        </p:spPr>
        <p:txBody>
          <a:bodyPr/>
          <a:lstStyle/>
          <a:p>
            <a:r>
              <a:rPr lang="en-US" dirty="0"/>
              <a:t>OUR TEAM</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436AC8D-389B-4363-8149-725616C24568}"/>
              </a:ext>
            </a:extLst>
          </p:cNvPr>
          <p:cNvSpPr txBox="1"/>
          <p:nvPr/>
        </p:nvSpPr>
        <p:spPr>
          <a:xfrm>
            <a:off x="3215638" y="3981088"/>
            <a:ext cx="260821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R.A.H.D. Pabasara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IT17023306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devdunie.r@gmail.com</a:t>
            </a:r>
          </a:p>
        </p:txBody>
      </p:sp>
      <p:sp>
        <p:nvSpPr>
          <p:cNvPr id="42" name="Rectangle 41">
            <a:extLst>
              <a:ext uri="{FF2B5EF4-FFF2-40B4-BE49-F238E27FC236}">
                <a16:creationId xmlns:a16="http://schemas.microsoft.com/office/drawing/2014/main" id="{820B6A8F-ED2C-4ABF-B993-50B050EE6E58}"/>
              </a:ext>
            </a:extLst>
          </p:cNvPr>
          <p:cNvSpPr/>
          <p:nvPr/>
        </p:nvSpPr>
        <p:spPr>
          <a:xfrm>
            <a:off x="-55391" y="1488701"/>
            <a:ext cx="12247390" cy="4867649"/>
          </a:xfrm>
          <a:custGeom>
            <a:avLst/>
            <a:gdLst>
              <a:gd name="connsiteX0" fmla="*/ 0 w 12192000"/>
              <a:gd name="connsiteY0" fmla="*/ 0 h 4867649"/>
              <a:gd name="connsiteX1" fmla="*/ 12192000 w 12192000"/>
              <a:gd name="connsiteY1" fmla="*/ 0 h 4867649"/>
              <a:gd name="connsiteX2" fmla="*/ 12192000 w 12192000"/>
              <a:gd name="connsiteY2" fmla="*/ 4867649 h 4867649"/>
              <a:gd name="connsiteX3" fmla="*/ 0 w 12192000"/>
              <a:gd name="connsiteY3" fmla="*/ 4867649 h 4867649"/>
              <a:gd name="connsiteX4" fmla="*/ 0 w 12192000"/>
              <a:gd name="connsiteY4" fmla="*/ 0 h 4867649"/>
              <a:gd name="connsiteX0" fmla="*/ 0 w 12218894"/>
              <a:gd name="connsiteY0" fmla="*/ 0 h 4867649"/>
              <a:gd name="connsiteX1" fmla="*/ 12218894 w 12218894"/>
              <a:gd name="connsiteY1" fmla="*/ 0 h 4867649"/>
              <a:gd name="connsiteX2" fmla="*/ 12218894 w 12218894"/>
              <a:gd name="connsiteY2" fmla="*/ 4867649 h 4867649"/>
              <a:gd name="connsiteX3" fmla="*/ 26894 w 12218894"/>
              <a:gd name="connsiteY3" fmla="*/ 4867649 h 4867649"/>
              <a:gd name="connsiteX4" fmla="*/ 0 w 12218894"/>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28496 w 12247390"/>
              <a:gd name="connsiteY0" fmla="*/ 0 h 4867649"/>
              <a:gd name="connsiteX1" fmla="*/ 12247390 w 12247390"/>
              <a:gd name="connsiteY1" fmla="*/ 0 h 4867649"/>
              <a:gd name="connsiteX2" fmla="*/ 12247390 w 12247390"/>
              <a:gd name="connsiteY2" fmla="*/ 4867649 h 4867649"/>
              <a:gd name="connsiteX3" fmla="*/ 1602 w 12247390"/>
              <a:gd name="connsiteY3" fmla="*/ 4840755 h 4867649"/>
              <a:gd name="connsiteX4" fmla="*/ 28496 w 12247390"/>
              <a:gd name="connsiteY4" fmla="*/ 0 h 4867649"/>
              <a:gd name="connsiteX0" fmla="*/ 28496 w 12247390"/>
              <a:gd name="connsiteY0" fmla="*/ 0 h 4867649"/>
              <a:gd name="connsiteX1" fmla="*/ 12247390 w 12247390"/>
              <a:gd name="connsiteY1" fmla="*/ 0 h 4867649"/>
              <a:gd name="connsiteX2" fmla="*/ 12247390 w 12247390"/>
              <a:gd name="connsiteY2" fmla="*/ 4867649 h 4867649"/>
              <a:gd name="connsiteX3" fmla="*/ 1602 w 12247390"/>
              <a:gd name="connsiteY3" fmla="*/ 4840755 h 4867649"/>
              <a:gd name="connsiteX4" fmla="*/ 28496 w 12247390"/>
              <a:gd name="connsiteY4" fmla="*/ 0 h 486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7390" h="4867649">
                <a:moveTo>
                  <a:pt x="28496" y="0"/>
                </a:moveTo>
                <a:lnTo>
                  <a:pt x="12247390" y="0"/>
                </a:lnTo>
                <a:lnTo>
                  <a:pt x="12247390" y="4867649"/>
                </a:lnTo>
                <a:lnTo>
                  <a:pt x="1602" y="4840755"/>
                </a:lnTo>
                <a:cubicBezTo>
                  <a:pt x="-7363" y="3263029"/>
                  <a:pt x="24014" y="1618067"/>
                  <a:pt x="28496"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D3995E4D-A3E1-418C-BFFA-745E25419C6E}"/>
              </a:ext>
            </a:extLst>
          </p:cNvPr>
          <p:cNvPicPr>
            <a:picLocks noChangeAspect="1"/>
          </p:cNvPicPr>
          <p:nvPr/>
        </p:nvPicPr>
        <p:blipFill>
          <a:blip r:embed="rId2" cstate="print">
            <a:extLst>
              <a:ext uri="{28A0092B-C50C-407E-A947-70E740481C1C}">
                <a14:useLocalDpi xmlns:a14="http://schemas.microsoft.com/office/drawing/2010/main" val="0"/>
              </a:ext>
            </a:extLst>
          </a:blip>
          <a:srcRect t="13912" b="13912"/>
          <a:stretch/>
        </p:blipFill>
        <p:spPr>
          <a:xfrm>
            <a:off x="530810" y="2073919"/>
            <a:ext cx="1526847" cy="1601438"/>
          </a:xfrm>
          <a:prstGeom prst="round2DiagRect">
            <a:avLst>
              <a:gd name="adj1" fmla="val 14366"/>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37" name="Picture 36">
            <a:extLst>
              <a:ext uri="{FF2B5EF4-FFF2-40B4-BE49-F238E27FC236}">
                <a16:creationId xmlns:a16="http://schemas.microsoft.com/office/drawing/2014/main" id="{34FCE5D0-01EC-48F2-AF60-224B6A1E89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91760" y="2011999"/>
            <a:ext cx="1463902" cy="1663359"/>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DE525EB5-E998-4ADE-843B-2DFE38F7C752}"/>
              </a:ext>
            </a:extLst>
          </p:cNvPr>
          <p:cNvPicPr>
            <a:picLocks noChangeAspect="1"/>
          </p:cNvPicPr>
          <p:nvPr/>
        </p:nvPicPr>
        <p:blipFill>
          <a:blip r:embed="rId4" cstate="print">
            <a:extLst>
              <a:ext uri="{28A0092B-C50C-407E-A947-70E740481C1C}">
                <a14:useLocalDpi xmlns:a14="http://schemas.microsoft.com/office/drawing/2010/main" val="0"/>
              </a:ext>
            </a:extLst>
          </a:blip>
          <a:srcRect l="2350" r="2350"/>
          <a:stretch/>
        </p:blipFill>
        <p:spPr>
          <a:xfrm>
            <a:off x="6395989" y="2073919"/>
            <a:ext cx="1463902" cy="1536096"/>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25" name="Picture 24">
            <a:extLst>
              <a:ext uri="{FF2B5EF4-FFF2-40B4-BE49-F238E27FC236}">
                <a16:creationId xmlns:a16="http://schemas.microsoft.com/office/drawing/2014/main" id="{133AD925-B4E8-4699-A42A-57BF639C1B57}"/>
              </a:ext>
            </a:extLst>
          </p:cNvPr>
          <p:cNvPicPr>
            <a:picLocks noChangeAspect="1"/>
          </p:cNvPicPr>
          <p:nvPr/>
        </p:nvPicPr>
        <p:blipFill>
          <a:blip r:embed="rId5" cstate="print">
            <a:extLst>
              <a:ext uri="{28A0092B-C50C-407E-A947-70E740481C1C}">
                <a14:useLocalDpi xmlns:a14="http://schemas.microsoft.com/office/drawing/2010/main" val="0"/>
              </a:ext>
            </a:extLst>
          </a:blip>
          <a:srcRect l="4726" r="4726"/>
          <a:stretch/>
        </p:blipFill>
        <p:spPr>
          <a:xfrm>
            <a:off x="9323791" y="2043877"/>
            <a:ext cx="1365847" cy="1536095"/>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sp>
        <p:nvSpPr>
          <p:cNvPr id="44" name="TextBox 43">
            <a:extLst>
              <a:ext uri="{FF2B5EF4-FFF2-40B4-BE49-F238E27FC236}">
                <a16:creationId xmlns:a16="http://schemas.microsoft.com/office/drawing/2014/main" id="{E319197F-5373-4A8A-9763-9289CC1DC652}"/>
              </a:ext>
            </a:extLst>
          </p:cNvPr>
          <p:cNvSpPr txBox="1"/>
          <p:nvPr/>
        </p:nvSpPr>
        <p:spPr>
          <a:xfrm>
            <a:off x="279344" y="4164024"/>
            <a:ext cx="2061873"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Bojitha Mindula A.M.K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IT18134018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71 </a:t>
            </a:r>
            <a:r>
              <a:rPr lang="en-US" sz="1400" dirty="0">
                <a:solidFill>
                  <a:srgbClr val="FFFFFF"/>
                </a:solidFill>
                <a:latin typeface="Calibri" panose="020F0502020204030204"/>
              </a:rPr>
              <a:t>3579450</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IT18134018@my.sliit.lk</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4DE12C52-AC91-4E24-82C2-D770B707D68E}"/>
              </a:ext>
            </a:extLst>
          </p:cNvPr>
          <p:cNvSpPr txBox="1"/>
          <p:nvPr/>
        </p:nvSpPr>
        <p:spPr>
          <a:xfrm>
            <a:off x="3170309" y="4198654"/>
            <a:ext cx="2061874"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Ranasinghe M.M.C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IT18097634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71 8772549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IT18097634@my.slit.lk</a:t>
            </a:r>
          </a:p>
        </p:txBody>
      </p:sp>
      <p:sp>
        <p:nvSpPr>
          <p:cNvPr id="46" name="TextBox 45">
            <a:extLst>
              <a:ext uri="{FF2B5EF4-FFF2-40B4-BE49-F238E27FC236}">
                <a16:creationId xmlns:a16="http://schemas.microsoft.com/office/drawing/2014/main" id="{D40943E1-1919-4183-AD9E-8F055B93B2E3}"/>
              </a:ext>
            </a:extLst>
          </p:cNvPr>
          <p:cNvSpPr txBox="1"/>
          <p:nvPr/>
        </p:nvSpPr>
        <p:spPr>
          <a:xfrm>
            <a:off x="6280342" y="4083237"/>
            <a:ext cx="181839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Tennakoon T.M.P.J.A.</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IT18148732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71 </a:t>
            </a:r>
            <a:r>
              <a:rPr lang="en-US" sz="1500" dirty="0">
                <a:solidFill>
                  <a:srgbClr val="FFFFFF"/>
                </a:solidFill>
                <a:latin typeface="Calibri" panose="020F0502020204030204"/>
              </a:rPr>
              <a:t>2374237</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amandajayani1998@gmail.com</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D64AA733-C265-470D-991C-7DD9FD2440FD}"/>
              </a:ext>
            </a:extLst>
          </p:cNvPr>
          <p:cNvSpPr txBox="1"/>
          <p:nvPr/>
        </p:nvSpPr>
        <p:spPr>
          <a:xfrm rot="10800000" flipV="1">
            <a:off x="8973918" y="4122804"/>
            <a:ext cx="2011934"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Rushdy Ahamed M.H</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IT18185812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77 </a:t>
            </a:r>
            <a:r>
              <a:rPr lang="en-US" sz="1500" dirty="0">
                <a:solidFill>
                  <a:srgbClr val="FFFFFF"/>
                </a:solidFill>
                <a:latin typeface="Calibri" panose="020F0502020204030204"/>
              </a:rPr>
              <a:t>713 7622</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IT18185812@my.sliit.lk</a:t>
            </a:r>
          </a:p>
        </p:txBody>
      </p:sp>
    </p:spTree>
    <p:extLst>
      <p:ext uri="{BB962C8B-B14F-4D97-AF65-F5344CB8AC3E}">
        <p14:creationId xmlns:p14="http://schemas.microsoft.com/office/powerpoint/2010/main" val="97200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E5FE1-81A0-40A4-9129-44584E405A68}"/>
              </a:ext>
            </a:extLst>
          </p:cNvPr>
          <p:cNvSpPr>
            <a:spLocks noGrp="1"/>
          </p:cNvSpPr>
          <p:nvPr>
            <p:ph type="body" sz="quarter" idx="10"/>
          </p:nvPr>
        </p:nvSpPr>
        <p:spPr>
          <a:xfrm>
            <a:off x="420696" y="239697"/>
            <a:ext cx="10834688" cy="5138362"/>
          </a:xfrm>
        </p:spPr>
        <p:txBody>
          <a:bodyPr/>
          <a:lstStyle/>
          <a:p>
            <a:r>
              <a:rPr lang="en-US" dirty="0"/>
              <a:t>Annotation File</a:t>
            </a:r>
          </a:p>
        </p:txBody>
      </p:sp>
      <p:pic>
        <p:nvPicPr>
          <p:cNvPr id="4" name="Picture 3">
            <a:extLst>
              <a:ext uri="{FF2B5EF4-FFF2-40B4-BE49-F238E27FC236}">
                <a16:creationId xmlns:a16="http://schemas.microsoft.com/office/drawing/2014/main" id="{997A4315-F4CC-4C6A-8876-D60FC525A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1" y="745928"/>
            <a:ext cx="11413795" cy="5956713"/>
          </a:xfrm>
          <a:prstGeom prst="rect">
            <a:avLst/>
          </a:prstGeom>
        </p:spPr>
      </p:pic>
    </p:spTree>
    <p:extLst>
      <p:ext uri="{BB962C8B-B14F-4D97-AF65-F5344CB8AC3E}">
        <p14:creationId xmlns:p14="http://schemas.microsoft.com/office/powerpoint/2010/main" val="3923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B42776-7DEE-46F9-8603-75D27A20AD9D}"/>
              </a:ext>
            </a:extLst>
          </p:cNvPr>
          <p:cNvSpPr>
            <a:spLocks noGrp="1"/>
          </p:cNvSpPr>
          <p:nvPr>
            <p:ph type="body" sz="quarter" idx="10"/>
          </p:nvPr>
        </p:nvSpPr>
        <p:spPr>
          <a:xfrm>
            <a:off x="456968" y="345159"/>
            <a:ext cx="10834688" cy="6091151"/>
          </a:xfrm>
        </p:spPr>
        <p:txBody>
          <a:bodyPr/>
          <a:lstStyle/>
          <a:p>
            <a:r>
              <a:rPr lang="en-US" dirty="0"/>
              <a:t>Train the model</a:t>
            </a:r>
          </a:p>
        </p:txBody>
      </p:sp>
      <p:pic>
        <p:nvPicPr>
          <p:cNvPr id="7" name="Picture 6">
            <a:extLst>
              <a:ext uri="{FF2B5EF4-FFF2-40B4-BE49-F238E27FC236}">
                <a16:creationId xmlns:a16="http://schemas.microsoft.com/office/drawing/2014/main" id="{B29A1C56-17ED-496A-B3AC-FE0363A61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68" y="750956"/>
            <a:ext cx="11176986" cy="5988715"/>
          </a:xfrm>
          <a:prstGeom prst="rect">
            <a:avLst/>
          </a:prstGeom>
        </p:spPr>
      </p:pic>
    </p:spTree>
    <p:extLst>
      <p:ext uri="{BB962C8B-B14F-4D97-AF65-F5344CB8AC3E}">
        <p14:creationId xmlns:p14="http://schemas.microsoft.com/office/powerpoint/2010/main" val="303667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4D7C79-81F6-4335-924B-14D0AEDEEC99}"/>
              </a:ext>
            </a:extLst>
          </p:cNvPr>
          <p:cNvSpPr>
            <a:spLocks noGrp="1"/>
          </p:cNvSpPr>
          <p:nvPr>
            <p:ph type="body" sz="quarter" idx="10"/>
          </p:nvPr>
        </p:nvSpPr>
        <p:spPr>
          <a:xfrm>
            <a:off x="519112" y="284086"/>
            <a:ext cx="10834688" cy="5369182"/>
          </a:xfrm>
        </p:spPr>
        <p:txBody>
          <a:bodyPr/>
          <a:lstStyle/>
          <a:p>
            <a:r>
              <a:rPr lang="en-US" dirty="0"/>
              <a:t>Train the model</a:t>
            </a:r>
          </a:p>
        </p:txBody>
      </p:sp>
      <p:pic>
        <p:nvPicPr>
          <p:cNvPr id="5" name="Picture 4">
            <a:extLst>
              <a:ext uri="{FF2B5EF4-FFF2-40B4-BE49-F238E27FC236}">
                <a16:creationId xmlns:a16="http://schemas.microsoft.com/office/drawing/2014/main" id="{50989010-FA52-47F3-9449-C00365643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677846"/>
            <a:ext cx="11230252" cy="6037072"/>
          </a:xfrm>
          <a:prstGeom prst="rect">
            <a:avLst/>
          </a:prstGeom>
        </p:spPr>
      </p:pic>
    </p:spTree>
    <p:extLst>
      <p:ext uri="{BB962C8B-B14F-4D97-AF65-F5344CB8AC3E}">
        <p14:creationId xmlns:p14="http://schemas.microsoft.com/office/powerpoint/2010/main" val="112809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CE940-4973-454C-A81A-8A06E3FDFD06}"/>
              </a:ext>
            </a:extLst>
          </p:cNvPr>
          <p:cNvSpPr>
            <a:spLocks noGrp="1"/>
          </p:cNvSpPr>
          <p:nvPr>
            <p:ph type="title"/>
          </p:nvPr>
        </p:nvSpPr>
        <p:spPr>
          <a:xfrm>
            <a:off x="438779" y="-128322"/>
            <a:ext cx="10835122" cy="1147968"/>
          </a:xfrm>
        </p:spPr>
        <p:txBody>
          <a:bodyPr/>
          <a:lstStyle/>
          <a:p>
            <a:r>
              <a:rPr lang="en-US" dirty="0"/>
              <a:t>Detecting the Vehicle Type </a:t>
            </a:r>
          </a:p>
        </p:txBody>
      </p:sp>
      <p:pic>
        <p:nvPicPr>
          <p:cNvPr id="5" name="Picture 4">
            <a:extLst>
              <a:ext uri="{FF2B5EF4-FFF2-40B4-BE49-F238E27FC236}">
                <a16:creationId xmlns:a16="http://schemas.microsoft.com/office/drawing/2014/main" id="{89BB64E8-8A4E-4C2D-BFCF-0183F47A0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53" y="1004110"/>
            <a:ext cx="9948169" cy="5572024"/>
          </a:xfrm>
          <a:prstGeom prst="rect">
            <a:avLst/>
          </a:prstGeom>
        </p:spPr>
      </p:pic>
    </p:spTree>
    <p:extLst>
      <p:ext uri="{BB962C8B-B14F-4D97-AF65-F5344CB8AC3E}">
        <p14:creationId xmlns:p14="http://schemas.microsoft.com/office/powerpoint/2010/main" val="87766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20C0B-84CE-455C-A4B1-56B6CE3BC0F7}"/>
              </a:ext>
            </a:extLst>
          </p:cNvPr>
          <p:cNvSpPr>
            <a:spLocks noGrp="1"/>
          </p:cNvSpPr>
          <p:nvPr>
            <p:ph type="title"/>
          </p:nvPr>
        </p:nvSpPr>
        <p:spPr>
          <a:xfrm>
            <a:off x="457200" y="43070"/>
            <a:ext cx="10835122" cy="1147968"/>
          </a:xfrm>
        </p:spPr>
        <p:txBody>
          <a:bodyPr/>
          <a:lstStyle/>
          <a:p>
            <a:r>
              <a:rPr lang="en-US" dirty="0"/>
              <a:t>Commercialization </a:t>
            </a:r>
            <a:endParaRPr lang="en-GB" dirty="0"/>
          </a:p>
        </p:txBody>
      </p:sp>
      <p:sp>
        <p:nvSpPr>
          <p:cNvPr id="4" name="Rectangle 3">
            <a:extLst>
              <a:ext uri="{FF2B5EF4-FFF2-40B4-BE49-F238E27FC236}">
                <a16:creationId xmlns:a16="http://schemas.microsoft.com/office/drawing/2014/main" id="{88DE9979-5861-4A32-80A8-E6DE1829026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6" name="TextBox 5">
            <a:extLst>
              <a:ext uri="{FF2B5EF4-FFF2-40B4-BE49-F238E27FC236}">
                <a16:creationId xmlns:a16="http://schemas.microsoft.com/office/drawing/2014/main" id="{DFF87060-C296-4A09-8DBD-C3099A9AA5BC}"/>
              </a:ext>
            </a:extLst>
          </p:cNvPr>
          <p:cNvSpPr txBox="1"/>
          <p:nvPr/>
        </p:nvSpPr>
        <p:spPr>
          <a:xfrm>
            <a:off x="974610" y="1734849"/>
            <a:ext cx="9376755" cy="404213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Our system can be used in expressways.</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First give a trial version of the software to the user.</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 user agrees to use the software after using the trial version, then user can purchase the software. </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there are any additional customizations required, then user must pay for those customizations.</a:t>
            </a:r>
          </a:p>
          <a:p>
            <a:pPr marL="342900" marR="0" lvl="0" indent="-342900" algn="l" defTabSz="914400" rtl="0" eaLnBrk="1" fontAlgn="auto" latinLnBrk="0" hangingPunct="1">
              <a:lnSpc>
                <a:spcPct val="100000"/>
              </a:lnSpc>
              <a:spcBef>
                <a:spcPts val="0"/>
              </a:spcBef>
              <a:spcAft>
                <a:spcPts val="0"/>
              </a:spcAft>
              <a:buClrTx/>
              <a:buSzTx/>
              <a:buFont typeface="Wingdings"/>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3373136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51353A-CF8C-4867-B61F-DD9A79AE26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9" name="Text Placeholder 1">
            <a:extLst>
              <a:ext uri="{FF2B5EF4-FFF2-40B4-BE49-F238E27FC236}">
                <a16:creationId xmlns:a16="http://schemas.microsoft.com/office/drawing/2014/main" id="{C966CE0F-AA06-426D-B8CC-6EF6CB238704}"/>
              </a:ext>
            </a:extLst>
          </p:cNvPr>
          <p:cNvSpPr>
            <a:spLocks noGrp="1"/>
          </p:cNvSpPr>
          <p:nvPr>
            <p:ph type="body" sz="quarter" idx="10"/>
          </p:nvPr>
        </p:nvSpPr>
        <p:spPr>
          <a:xfrm>
            <a:off x="671512" y="1767066"/>
            <a:ext cx="10682288" cy="4709933"/>
          </a:xfrm>
        </p:spPr>
        <p:txBody>
          <a:bodyPr/>
          <a:lstStyle/>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	G.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Sreenu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M. A. Saleem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Durai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“Intelligent video surveillance: a review through deep learning techniques for crowd analysis,”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Journal of Big Data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vol. 6, no. 1.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SpringerOpen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 48, Dec. 01, 2019,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10.1186/s40537-019-0212-5.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	“(1) (PDF) Review on Image Processing Based Vehicle Detection &amp; Tracking System | International Journal of Scientific Research in Science, Engineering and Technology IJSRSET - Academia.edu.” https://www.academia.edu/37099992/Review_on_Image_Processing_Based_Vehicle_Detection_and_Tracking_System (accessed Feb. 21, 2021).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	V. Keerthi Kiran, P.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Parida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S. Dash, “Vehicle detection and classification: A review,” in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Advances in Intelligent Systems and Computing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2021, vol. 1180 AISC, pp. 45–56,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10.1007/978-3-030-49339-4_6.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600" dirty="0">
                <a:effectLst/>
                <a:latin typeface="Times New Roman" panose="02020603050405020304" pitchFamily="18" charset="0"/>
                <a:ea typeface="Calibri" panose="020F0502020204030204" pitchFamily="34" charset="0"/>
              </a:rPr>
              <a:t>R. Shreyas, B. V. P. Kumar, H. B. Adithya, B. Padmaja, and M. P. Sunil, “Dynamic traffic rule violation monitoring system using automatic number plate recognition with SMS feedback,” in </a:t>
            </a:r>
            <a:r>
              <a:rPr lang="en-US" sz="1600" i="1" dirty="0">
                <a:effectLst/>
                <a:latin typeface="Times New Roman" panose="02020603050405020304" pitchFamily="18" charset="0"/>
                <a:ea typeface="Calibri" panose="020F0502020204030204" pitchFamily="34" charset="0"/>
              </a:rPr>
              <a:t>2nd International Conference on Telecommunication and Networks, TEL-NET 2017</a:t>
            </a:r>
            <a:r>
              <a:rPr lang="en-US" sz="1600" dirty="0">
                <a:effectLst/>
                <a:latin typeface="Times New Roman" panose="02020603050405020304" pitchFamily="18" charset="0"/>
                <a:ea typeface="Calibri" panose="020F0502020204030204" pitchFamily="34" charset="0"/>
              </a:rPr>
              <a:t>, Apr. 2018, vol. 2018-January, pp. 1–5,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10.1109/TEL-NET.2017.8343528.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2">
            <a:extLst>
              <a:ext uri="{FF2B5EF4-FFF2-40B4-BE49-F238E27FC236}">
                <a16:creationId xmlns:a16="http://schemas.microsoft.com/office/drawing/2014/main" id="{E26A0AA8-F4E9-4E1B-826F-8EF904DED0FE}"/>
              </a:ext>
            </a:extLst>
          </p:cNvPr>
          <p:cNvSpPr>
            <a:spLocks noGrp="1"/>
          </p:cNvSpPr>
          <p:nvPr>
            <p:ph type="title"/>
          </p:nvPr>
        </p:nvSpPr>
        <p:spPr>
          <a:xfrm>
            <a:off x="671078" y="361429"/>
            <a:ext cx="10835122" cy="1147968"/>
          </a:xfrm>
        </p:spPr>
        <p:txBody>
          <a:bodyPr/>
          <a:lstStyle/>
          <a:p>
            <a:r>
              <a:rPr lang="en-US" dirty="0"/>
              <a:t>References</a:t>
            </a:r>
            <a:endParaRPr lang="en-GB" dirty="0"/>
          </a:p>
        </p:txBody>
      </p:sp>
    </p:spTree>
    <p:extLst>
      <p:ext uri="{BB962C8B-B14F-4D97-AF65-F5344CB8AC3E}">
        <p14:creationId xmlns:p14="http://schemas.microsoft.com/office/powerpoint/2010/main" val="198703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p:txBody>
          <a:bodyPr/>
          <a:lstStyle/>
          <a:p>
            <a:r>
              <a:rPr lang="en-US" dirty="0"/>
              <a:t>IT18097634</a:t>
            </a:r>
            <a:br>
              <a:rPr lang="en-US" dirty="0"/>
            </a:br>
            <a:r>
              <a:rPr lang="en-US" dirty="0"/>
              <a:t>Ranasinghe M.M.C</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a:t>Software Engineering</a:t>
            </a:r>
            <a:endParaRPr lang="en-GB"/>
          </a:p>
        </p:txBody>
      </p:sp>
      <p:sp>
        <p:nvSpPr>
          <p:cNvPr id="10" name="Rectangle 9">
            <a:extLst>
              <a:ext uri="{FF2B5EF4-FFF2-40B4-BE49-F238E27FC236}">
                <a16:creationId xmlns:a16="http://schemas.microsoft.com/office/drawing/2014/main" id="{8C8EC0E1-AA5A-4687-97D2-D82C9C5992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13" name="Picture Placeholder 12" descr="A person in a suit&#10;&#10;Description automatically generated with medium confidence">
            <a:extLst>
              <a:ext uri="{FF2B5EF4-FFF2-40B4-BE49-F238E27FC236}">
                <a16:creationId xmlns:a16="http://schemas.microsoft.com/office/drawing/2014/main" id="{EB2D3D9F-A1A9-4949-A2B5-353ABC68F5C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089" b="4089"/>
          <a:stretch>
            <a:fillRect/>
          </a:stretch>
        </p:blipFill>
        <p:spPr>
          <a:xfrm>
            <a:off x="1387193" y="860455"/>
            <a:ext cx="4428523" cy="5137089"/>
          </a:xfrm>
        </p:spPr>
      </p:pic>
    </p:spTree>
    <p:extLst>
      <p:ext uri="{BB962C8B-B14F-4D97-AF65-F5344CB8AC3E}">
        <p14:creationId xmlns:p14="http://schemas.microsoft.com/office/powerpoint/2010/main" val="3861629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104312" y="568172"/>
            <a:ext cx="9945210" cy="1491450"/>
          </a:xfrm>
        </p:spPr>
        <p:txBody>
          <a:bodyPr vert="horz" lIns="91440" tIns="45720" rIns="91440" bIns="45720" rtlCol="0" anchor="b">
            <a:normAutofit/>
          </a:bodyPr>
          <a:lstStyle/>
          <a:p>
            <a:pPr algn="ctr"/>
            <a:r>
              <a:rPr lang="en-US" sz="4400" dirty="0">
                <a:solidFill>
                  <a:srgbClr val="002060"/>
                </a:solidFill>
              </a:rPr>
              <a:t>Illegal Vehicle </a:t>
            </a:r>
            <a:r>
              <a:rPr lang="en-US" dirty="0">
                <a:solidFill>
                  <a:srgbClr val="002060"/>
                </a:solidFill>
              </a:rPr>
              <a:t>P</a:t>
            </a:r>
            <a:r>
              <a:rPr lang="en-US" sz="4400" dirty="0">
                <a:solidFill>
                  <a:srgbClr val="002060"/>
                </a:solidFill>
              </a:rPr>
              <a:t>arking Detection</a:t>
            </a:r>
            <a:br>
              <a:rPr lang="en-US" sz="4400" dirty="0"/>
            </a:br>
            <a:endParaRPr lang="en-US" b="0" kern="1200" dirty="0">
              <a:solidFill>
                <a:srgbClr val="002060"/>
              </a:solidFill>
              <a:cs typeface="Calibri"/>
            </a:endParaRPr>
          </a:p>
        </p:txBody>
      </p:sp>
      <p:sp>
        <p:nvSpPr>
          <p:cNvPr id="7" name="Rectangle 6">
            <a:extLst>
              <a:ext uri="{FF2B5EF4-FFF2-40B4-BE49-F238E27FC236}">
                <a16:creationId xmlns:a16="http://schemas.microsoft.com/office/drawing/2014/main" id="{D733C131-8029-4BE7-9ECC-CA7EF89780C1}"/>
              </a:ext>
            </a:extLst>
          </p:cNvPr>
          <p:cNvSpPr/>
          <p:nvPr/>
        </p:nvSpPr>
        <p:spPr>
          <a:xfrm>
            <a:off x="5257799" y="2288151"/>
            <a:ext cx="6934201" cy="201593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dirty="0">
                <a:solidFill>
                  <a:srgbClr val="00194C"/>
                </a:solidFill>
                <a:latin typeface="Calibri" panose="020F0502020204030204"/>
              </a:rPr>
              <a:t>A</a:t>
            </a:r>
            <a:r>
              <a:rPr kumimoji="0" lang="en-US" sz="2400" b="0" i="0" u="none" strike="noStrike" kern="1200" cap="none" spc="0" normalizeH="0" baseline="0" noProof="0" dirty="0" err="1">
                <a:ln>
                  <a:noFill/>
                </a:ln>
                <a:solidFill>
                  <a:srgbClr val="00194C"/>
                </a:solidFill>
                <a:effectLst/>
                <a:uLnTx/>
                <a:uFillTx/>
                <a:latin typeface="Calibri" panose="020F0502020204030204"/>
                <a:ea typeface="+mn-ea"/>
                <a:cs typeface="+mn-cs"/>
              </a:rPr>
              <a:t>utomatically</a:t>
            </a: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 identify violations of illegal vehicle parking.</a:t>
            </a: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safety of other vehicles is directly challenged by illegally parked vehicles in the expressway.</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6" name="Picture 5">
            <a:extLst>
              <a:ext uri="{FF2B5EF4-FFF2-40B4-BE49-F238E27FC236}">
                <a16:creationId xmlns:a16="http://schemas.microsoft.com/office/drawing/2014/main" id="{16CF5E4F-250D-4666-A738-BC6F9A92D2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6793" y="2122589"/>
            <a:ext cx="4555724" cy="3079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77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962562" y="378648"/>
            <a:ext cx="8333222" cy="1147969"/>
          </a:xfrm>
        </p:spPr>
        <p:txBody>
          <a:bodyPr/>
          <a:lstStyle/>
          <a:p>
            <a:r>
              <a:rPr lang="en-US" dirty="0"/>
              <a:t>Background </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1331495" y="1983498"/>
            <a:ext cx="9847044" cy="41485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ever-increasing number of violations of traffic rules has become a critical challenge in Sri Lanka.</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solution is to install violation detection systems on the expressway.</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system can automatically detect violations of Illegal vehicle parking.</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aim of this research work is to build up an automated system and, also   recognize moving vehicle number plate number</a:t>
            </a:r>
          </a:p>
          <a:p>
            <a:pPr marL="228600" marR="0" lvl="0" indent="-228600" algn="l" defTabSz="914400" rtl="0" eaLnBrk="1" fontAlgn="auto" latinLnBrk="0" hangingPunct="1">
              <a:lnSpc>
                <a:spcPct val="90000"/>
              </a:lnSpc>
              <a:spcBef>
                <a:spcPts val="1000"/>
              </a:spcBef>
              <a:spcAft>
                <a:spcPts val="0"/>
              </a:spcAft>
              <a:buClr>
                <a:srgbClr val="EAB200"/>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48689F9-74A0-4AAF-82E2-D99DF06BBA0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076" name="Picture 4" descr="PAI | Program Awareness Initiative">
            <a:extLst>
              <a:ext uri="{FF2B5EF4-FFF2-40B4-BE49-F238E27FC236}">
                <a16:creationId xmlns:a16="http://schemas.microsoft.com/office/drawing/2014/main" id="{00BC2911-22DD-4C7B-800F-A8BA0E9D29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3282" y="-216018"/>
            <a:ext cx="1838718" cy="183871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caling UX Research for the Enterprise | by Jeanette Fuccella | LexisNexis  Design | Medium">
            <a:extLst>
              <a:ext uri="{FF2B5EF4-FFF2-40B4-BE49-F238E27FC236}">
                <a16:creationId xmlns:a16="http://schemas.microsoft.com/office/drawing/2014/main" id="{F3DB48EF-5AEA-43E7-AD15-E1D09816CE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402" y="4764789"/>
            <a:ext cx="1492867" cy="147951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rototype Frontend Stock Illustrations – 29 Prototype Frontend Stock  Illustrations, Vectors &amp; Clipart - Dreamstime">
            <a:extLst>
              <a:ext uri="{FF2B5EF4-FFF2-40B4-BE49-F238E27FC236}">
                <a16:creationId xmlns:a16="http://schemas.microsoft.com/office/drawing/2014/main" id="{4A6F1231-2334-4DC9-8C8E-479AB028E0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20057" y="4639209"/>
            <a:ext cx="1492867" cy="149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5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58E446-F3B8-488C-B5F1-CE232E15A861}"/>
              </a:ext>
            </a:extLst>
          </p:cNvPr>
          <p:cNvSpPr>
            <a:spLocks noGrp="1"/>
          </p:cNvSpPr>
          <p:nvPr>
            <p:ph type="title"/>
          </p:nvPr>
        </p:nvSpPr>
        <p:spPr>
          <a:xfrm>
            <a:off x="518678" y="-42763"/>
            <a:ext cx="8333222" cy="1147969"/>
          </a:xfrm>
        </p:spPr>
        <p:txBody>
          <a:bodyPr anchor="b">
            <a:normAutofit/>
          </a:bodyPr>
          <a:lstStyle/>
          <a:p>
            <a:r>
              <a:rPr lang="en-US" dirty="0"/>
              <a:t>Research Gap</a:t>
            </a:r>
          </a:p>
        </p:txBody>
      </p:sp>
      <p:sp>
        <p:nvSpPr>
          <p:cNvPr id="6" name="Text Placeholder 2">
            <a:extLst>
              <a:ext uri="{FF2B5EF4-FFF2-40B4-BE49-F238E27FC236}">
                <a16:creationId xmlns:a16="http://schemas.microsoft.com/office/drawing/2014/main" id="{5A329B86-064D-4921-B640-38CFDF62BA31}"/>
              </a:ext>
            </a:extLst>
          </p:cNvPr>
          <p:cNvSpPr txBox="1">
            <a:spLocks/>
          </p:cNvSpPr>
          <p:nvPr/>
        </p:nvSpPr>
        <p:spPr>
          <a:xfrm>
            <a:off x="520493" y="1111890"/>
            <a:ext cx="7368596" cy="608895"/>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2E7A4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Comparison of existing solutions</a:t>
            </a:r>
          </a:p>
        </p:txBody>
      </p:sp>
      <p:graphicFrame>
        <p:nvGraphicFramePr>
          <p:cNvPr id="7" name="Table 6">
            <a:extLst>
              <a:ext uri="{FF2B5EF4-FFF2-40B4-BE49-F238E27FC236}">
                <a16:creationId xmlns:a16="http://schemas.microsoft.com/office/drawing/2014/main" id="{6DD06FA1-69FB-4385-993F-D8585C55DEC0}"/>
              </a:ext>
            </a:extLst>
          </p:cNvPr>
          <p:cNvGraphicFramePr>
            <a:graphicFrameLocks noGrp="1"/>
          </p:cNvGraphicFramePr>
          <p:nvPr/>
        </p:nvGraphicFramePr>
        <p:xfrm>
          <a:off x="643631" y="1749600"/>
          <a:ext cx="11154792" cy="4233406"/>
        </p:xfrm>
        <a:graphic>
          <a:graphicData uri="http://schemas.openxmlformats.org/drawingml/2006/table">
            <a:tbl>
              <a:tblPr firstRow="1" firstCol="1" bandRow="1">
                <a:tableStyleId>{5C22544A-7EE6-4342-B048-85BDC9FD1C3A}</a:tableStyleId>
              </a:tblPr>
              <a:tblGrid>
                <a:gridCol w="2390279">
                  <a:extLst>
                    <a:ext uri="{9D8B030D-6E8A-4147-A177-3AD203B41FA5}">
                      <a16:colId xmlns:a16="http://schemas.microsoft.com/office/drawing/2014/main" val="2185066839"/>
                    </a:ext>
                  </a:extLst>
                </a:gridCol>
                <a:gridCol w="1722781">
                  <a:extLst>
                    <a:ext uri="{9D8B030D-6E8A-4147-A177-3AD203B41FA5}">
                      <a16:colId xmlns:a16="http://schemas.microsoft.com/office/drawing/2014/main" val="3583887599"/>
                    </a:ext>
                  </a:extLst>
                </a:gridCol>
                <a:gridCol w="1754789">
                  <a:extLst>
                    <a:ext uri="{9D8B030D-6E8A-4147-A177-3AD203B41FA5}">
                      <a16:colId xmlns:a16="http://schemas.microsoft.com/office/drawing/2014/main" val="369664600"/>
                    </a:ext>
                  </a:extLst>
                </a:gridCol>
                <a:gridCol w="2104533">
                  <a:extLst>
                    <a:ext uri="{9D8B030D-6E8A-4147-A177-3AD203B41FA5}">
                      <a16:colId xmlns:a16="http://schemas.microsoft.com/office/drawing/2014/main" val="2571290276"/>
                    </a:ext>
                  </a:extLst>
                </a:gridCol>
                <a:gridCol w="1708717">
                  <a:extLst>
                    <a:ext uri="{9D8B030D-6E8A-4147-A177-3AD203B41FA5}">
                      <a16:colId xmlns:a16="http://schemas.microsoft.com/office/drawing/2014/main" val="2373344703"/>
                    </a:ext>
                  </a:extLst>
                </a:gridCol>
                <a:gridCol w="1473693">
                  <a:extLst>
                    <a:ext uri="{9D8B030D-6E8A-4147-A177-3AD203B41FA5}">
                      <a16:colId xmlns:a16="http://schemas.microsoft.com/office/drawing/2014/main" val="1110606289"/>
                    </a:ext>
                  </a:extLst>
                </a:gridCol>
              </a:tblGrid>
              <a:tr h="941566">
                <a:tc>
                  <a:txBody>
                    <a:bodyPr/>
                    <a:lstStyle/>
                    <a:p>
                      <a:pPr marL="0" marR="0" algn="ctr">
                        <a:lnSpc>
                          <a:spcPct val="150000"/>
                        </a:lnSpc>
                        <a:spcBef>
                          <a:spcPts val="0"/>
                        </a:spcBef>
                        <a:spcAft>
                          <a:spcPts val="0"/>
                        </a:spcAft>
                      </a:pPr>
                      <a:r>
                        <a:rPr lang="en-US" sz="1600" dirty="0">
                          <a:solidFill>
                            <a:schemeClr val="bg1"/>
                          </a:solidFill>
                          <a:effectLst/>
                        </a:rPr>
                        <a:t>Product</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the Rules Violated Vehicle</a:t>
                      </a:r>
                      <a:endParaRPr lang="en-GB" sz="1800" dirty="0">
                        <a:solidFill>
                          <a:schemeClr val="bg1"/>
                        </a:solidFill>
                        <a:effectLst/>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the Number Plate</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GB" sz="1600" b="1" dirty="0">
                          <a:solidFill>
                            <a:schemeClr val="bg1"/>
                          </a:solidFill>
                          <a:effectLst/>
                        </a:rPr>
                        <a:t>Identify Parking Violation</a:t>
                      </a:r>
                      <a:endParaRPr lang="en-GB" sz="1600" b="1" dirty="0">
                        <a:solidFill>
                          <a:schemeClr val="bg1"/>
                        </a:solidFill>
                        <a:effectLst/>
                        <a:latin typeface="+mn-lt"/>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Road Lane Violation</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Notify the Management</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2500374465"/>
                  </a:ext>
                </a:extLst>
              </a:tr>
              <a:tr h="548640">
                <a:tc>
                  <a:txBody>
                    <a:bodyPr/>
                    <a:lstStyle/>
                    <a:p>
                      <a:pPr marL="0" marR="0" algn="l">
                        <a:lnSpc>
                          <a:spcPct val="150000"/>
                        </a:lnSpc>
                        <a:spcBef>
                          <a:spcPts val="0"/>
                        </a:spcBef>
                        <a:spcAft>
                          <a:spcPts val="0"/>
                        </a:spcAft>
                      </a:pPr>
                      <a:r>
                        <a:rPr lang="en-US" sz="1600" dirty="0">
                          <a:solidFill>
                            <a:schemeClr val="bg1"/>
                          </a:solidFill>
                          <a:effectLst/>
                        </a:rPr>
                        <a:t>Illegal Parking [1]</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3069907101"/>
                  </a:ext>
                </a:extLst>
              </a:tr>
              <a:tr h="548640">
                <a:tc>
                  <a:txBody>
                    <a:bodyPr/>
                    <a:lstStyle/>
                    <a:p>
                      <a:pPr marL="0" marR="0" algn="l">
                        <a:lnSpc>
                          <a:spcPct val="150000"/>
                        </a:lnSpc>
                        <a:spcBef>
                          <a:spcPts val="0"/>
                        </a:spcBef>
                        <a:spcAft>
                          <a:spcPts val="0"/>
                        </a:spcAft>
                      </a:pPr>
                      <a:r>
                        <a:rPr lang="en-US" sz="1600" dirty="0">
                          <a:solidFill>
                            <a:schemeClr val="bg1"/>
                          </a:solidFill>
                          <a:effectLst/>
                        </a:rPr>
                        <a:t>Parking Violation  [2]</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436677090"/>
                  </a:ext>
                </a:extLst>
              </a:tr>
              <a:tr h="548640">
                <a:tc>
                  <a:txBody>
                    <a:bodyPr/>
                    <a:lstStyle/>
                    <a:p>
                      <a:pPr marL="0" marR="0" algn="l">
                        <a:lnSpc>
                          <a:spcPct val="150000"/>
                        </a:lnSpc>
                        <a:spcBef>
                          <a:spcPts val="0"/>
                        </a:spcBef>
                        <a:spcAft>
                          <a:spcPts val="0"/>
                        </a:spcAft>
                      </a:pPr>
                      <a:r>
                        <a:rPr lang="en-GB" sz="1600" b="1" kern="1200" dirty="0">
                          <a:solidFill>
                            <a:schemeClr val="bg1"/>
                          </a:solidFill>
                          <a:effectLst/>
                        </a:rPr>
                        <a:t>Detecting Parked  [3]</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3204415647"/>
                  </a:ext>
                </a:extLst>
              </a:tr>
              <a:tr h="548640">
                <a:tc>
                  <a:txBody>
                    <a:bodyPr/>
                    <a:lstStyle/>
                    <a:p>
                      <a:pPr marL="0" marR="0" algn="l">
                        <a:lnSpc>
                          <a:spcPct val="150000"/>
                        </a:lnSpc>
                        <a:spcBef>
                          <a:spcPts val="0"/>
                        </a:spcBef>
                        <a:spcAft>
                          <a:spcPts val="0"/>
                        </a:spcAft>
                      </a:pPr>
                      <a:r>
                        <a:rPr lang="en-US" sz="1600" dirty="0">
                          <a:solidFill>
                            <a:schemeClr val="bg1"/>
                          </a:solidFill>
                          <a:effectLst/>
                        </a:rPr>
                        <a:t>Wrong Way [4]</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1747291713"/>
                  </a:ext>
                </a:extLst>
              </a:tr>
              <a:tr h="548640">
                <a:tc>
                  <a:txBody>
                    <a:bodyPr/>
                    <a:lstStyle/>
                    <a:p>
                      <a:pPr marL="0" marR="0" algn="l">
                        <a:lnSpc>
                          <a:spcPct val="150000"/>
                        </a:lnSpc>
                        <a:spcBef>
                          <a:spcPts val="0"/>
                        </a:spcBef>
                        <a:spcAft>
                          <a:spcPts val="0"/>
                        </a:spcAft>
                      </a:pPr>
                      <a:r>
                        <a:rPr lang="en-US" sz="1600" dirty="0">
                          <a:solidFill>
                            <a:schemeClr val="bg1"/>
                          </a:solidFill>
                          <a:effectLst/>
                        </a:rPr>
                        <a:t>Lane line detection [5]</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2773568581"/>
                  </a:ext>
                </a:extLst>
              </a:tr>
              <a:tr h="548640">
                <a:tc>
                  <a:txBody>
                    <a:bodyPr/>
                    <a:lstStyle/>
                    <a:p>
                      <a:pPr marL="0" marR="0" algn="l">
                        <a:lnSpc>
                          <a:spcPct val="150000"/>
                        </a:lnSpc>
                        <a:spcBef>
                          <a:spcPts val="0"/>
                        </a:spcBef>
                        <a:spcAft>
                          <a:spcPts val="0"/>
                        </a:spcAft>
                      </a:pPr>
                      <a:r>
                        <a:rPr lang="en-US" sz="1800">
                          <a:solidFill>
                            <a:schemeClr val="bg1"/>
                          </a:solidFill>
                          <a:effectLst/>
                        </a:rPr>
                        <a:t>Proposed Solution</a:t>
                      </a: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1185381368"/>
                  </a:ext>
                </a:extLst>
              </a:tr>
            </a:tbl>
          </a:graphicData>
        </a:graphic>
      </p:graphicFrame>
      <p:pic>
        <p:nvPicPr>
          <p:cNvPr id="8" name="Graphic 7" descr="Checkmark">
            <a:extLst>
              <a:ext uri="{FF2B5EF4-FFF2-40B4-BE49-F238E27FC236}">
                <a16:creationId xmlns:a16="http://schemas.microsoft.com/office/drawing/2014/main" id="{6AAD20AF-D813-4E1D-BE46-9A3B1AB625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4373463"/>
            <a:ext cx="457200" cy="457200"/>
          </a:xfrm>
          <a:prstGeom prst="rect">
            <a:avLst/>
          </a:prstGeom>
        </p:spPr>
      </p:pic>
      <p:pic>
        <p:nvPicPr>
          <p:cNvPr id="9" name="Graphic 8" descr="Checkmark">
            <a:extLst>
              <a:ext uri="{FF2B5EF4-FFF2-40B4-BE49-F238E27FC236}">
                <a16:creationId xmlns:a16="http://schemas.microsoft.com/office/drawing/2014/main" id="{4154B553-C890-4493-A1CD-D2EF69A12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4917918"/>
            <a:ext cx="457200" cy="457200"/>
          </a:xfrm>
          <a:prstGeom prst="rect">
            <a:avLst/>
          </a:prstGeom>
        </p:spPr>
      </p:pic>
      <p:pic>
        <p:nvPicPr>
          <p:cNvPr id="10" name="Graphic 9" descr="Checkmark">
            <a:extLst>
              <a:ext uri="{FF2B5EF4-FFF2-40B4-BE49-F238E27FC236}">
                <a16:creationId xmlns:a16="http://schemas.microsoft.com/office/drawing/2014/main" id="{AFB558F2-BAB9-4800-B201-7A9490752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5462373"/>
            <a:ext cx="457200" cy="457200"/>
          </a:xfrm>
          <a:prstGeom prst="rect">
            <a:avLst/>
          </a:prstGeom>
        </p:spPr>
      </p:pic>
      <p:pic>
        <p:nvPicPr>
          <p:cNvPr id="11" name="Graphic 10" descr="Checkmark">
            <a:extLst>
              <a:ext uri="{FF2B5EF4-FFF2-40B4-BE49-F238E27FC236}">
                <a16:creationId xmlns:a16="http://schemas.microsoft.com/office/drawing/2014/main" id="{CBC3F468-4EEA-4618-A4DE-E50954E038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2756590"/>
            <a:ext cx="457200" cy="457200"/>
          </a:xfrm>
          <a:prstGeom prst="rect">
            <a:avLst/>
          </a:prstGeom>
        </p:spPr>
      </p:pic>
      <p:pic>
        <p:nvPicPr>
          <p:cNvPr id="12" name="Graphic 11" descr="Checkmark">
            <a:extLst>
              <a:ext uri="{FF2B5EF4-FFF2-40B4-BE49-F238E27FC236}">
                <a16:creationId xmlns:a16="http://schemas.microsoft.com/office/drawing/2014/main" id="{9889DE59-E64B-4115-8799-4F691F1D4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5462373"/>
            <a:ext cx="457200" cy="457200"/>
          </a:xfrm>
          <a:prstGeom prst="rect">
            <a:avLst/>
          </a:prstGeom>
        </p:spPr>
      </p:pic>
      <p:pic>
        <p:nvPicPr>
          <p:cNvPr id="15" name="Graphic 14" descr="Checkmark">
            <a:extLst>
              <a:ext uri="{FF2B5EF4-FFF2-40B4-BE49-F238E27FC236}">
                <a16:creationId xmlns:a16="http://schemas.microsoft.com/office/drawing/2014/main" id="{B6671B40-CDD3-4E59-8153-87B1F010A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5526786"/>
            <a:ext cx="457200" cy="457200"/>
          </a:xfrm>
          <a:prstGeom prst="rect">
            <a:avLst/>
          </a:prstGeom>
        </p:spPr>
      </p:pic>
      <p:pic>
        <p:nvPicPr>
          <p:cNvPr id="16" name="Graphic 15" descr="Close">
            <a:extLst>
              <a:ext uri="{FF2B5EF4-FFF2-40B4-BE49-F238E27FC236}">
                <a16:creationId xmlns:a16="http://schemas.microsoft.com/office/drawing/2014/main" id="{E3877D28-D527-4E7D-A6AA-480A43CB9E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2756590"/>
            <a:ext cx="457200" cy="457200"/>
          </a:xfrm>
          <a:prstGeom prst="rect">
            <a:avLst/>
          </a:prstGeom>
        </p:spPr>
      </p:pic>
      <p:pic>
        <p:nvPicPr>
          <p:cNvPr id="17" name="Graphic 16" descr="Close">
            <a:extLst>
              <a:ext uri="{FF2B5EF4-FFF2-40B4-BE49-F238E27FC236}">
                <a16:creationId xmlns:a16="http://schemas.microsoft.com/office/drawing/2014/main" id="{B21364F2-2946-45CA-88BD-408F236F5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3239284"/>
            <a:ext cx="457200" cy="457200"/>
          </a:xfrm>
          <a:prstGeom prst="rect">
            <a:avLst/>
          </a:prstGeom>
        </p:spPr>
      </p:pic>
      <p:pic>
        <p:nvPicPr>
          <p:cNvPr id="18" name="Graphic 17" descr="Close">
            <a:extLst>
              <a:ext uri="{FF2B5EF4-FFF2-40B4-BE49-F238E27FC236}">
                <a16:creationId xmlns:a16="http://schemas.microsoft.com/office/drawing/2014/main" id="{72AD6FBE-9625-45D9-8E24-9D383D8A8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3763085"/>
            <a:ext cx="457200" cy="457200"/>
          </a:xfrm>
          <a:prstGeom prst="rect">
            <a:avLst/>
          </a:prstGeom>
        </p:spPr>
      </p:pic>
      <p:pic>
        <p:nvPicPr>
          <p:cNvPr id="19" name="Graphic 18" descr="Close">
            <a:extLst>
              <a:ext uri="{FF2B5EF4-FFF2-40B4-BE49-F238E27FC236}">
                <a16:creationId xmlns:a16="http://schemas.microsoft.com/office/drawing/2014/main" id="{28D56C72-8540-4A33-85A4-947AE228D1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4324870"/>
            <a:ext cx="457200" cy="457200"/>
          </a:xfrm>
          <a:prstGeom prst="rect">
            <a:avLst/>
          </a:prstGeom>
        </p:spPr>
      </p:pic>
      <p:pic>
        <p:nvPicPr>
          <p:cNvPr id="20" name="Graphic 19" descr="Close">
            <a:extLst>
              <a:ext uri="{FF2B5EF4-FFF2-40B4-BE49-F238E27FC236}">
                <a16:creationId xmlns:a16="http://schemas.microsoft.com/office/drawing/2014/main" id="{1FBED433-4180-472A-ADF5-F12F554411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4886655"/>
            <a:ext cx="457200" cy="457200"/>
          </a:xfrm>
          <a:prstGeom prst="rect">
            <a:avLst/>
          </a:prstGeom>
        </p:spPr>
      </p:pic>
      <p:pic>
        <p:nvPicPr>
          <p:cNvPr id="21" name="Graphic 20" descr="Checkmark">
            <a:extLst>
              <a:ext uri="{FF2B5EF4-FFF2-40B4-BE49-F238E27FC236}">
                <a16:creationId xmlns:a16="http://schemas.microsoft.com/office/drawing/2014/main" id="{850B0823-8C95-4C63-8644-E191C569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200" y="5407507"/>
            <a:ext cx="457200" cy="457200"/>
          </a:xfrm>
          <a:prstGeom prst="rect">
            <a:avLst/>
          </a:prstGeom>
        </p:spPr>
      </p:pic>
      <p:pic>
        <p:nvPicPr>
          <p:cNvPr id="22" name="Graphic 21" descr="Checkmark">
            <a:extLst>
              <a:ext uri="{FF2B5EF4-FFF2-40B4-BE49-F238E27FC236}">
                <a16:creationId xmlns:a16="http://schemas.microsoft.com/office/drawing/2014/main" id="{4778A740-6BFE-4DF1-BCFB-362A264495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3886893"/>
            <a:ext cx="457200" cy="457200"/>
          </a:xfrm>
          <a:prstGeom prst="rect">
            <a:avLst/>
          </a:prstGeom>
        </p:spPr>
      </p:pic>
      <p:pic>
        <p:nvPicPr>
          <p:cNvPr id="23" name="Graphic 22" descr="Checkmark">
            <a:extLst>
              <a:ext uri="{FF2B5EF4-FFF2-40B4-BE49-F238E27FC236}">
                <a16:creationId xmlns:a16="http://schemas.microsoft.com/office/drawing/2014/main" id="{8209811C-D7F2-4D43-8C39-375CB1C7FD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3334758"/>
            <a:ext cx="457200" cy="457200"/>
          </a:xfrm>
          <a:prstGeom prst="rect">
            <a:avLst/>
          </a:prstGeom>
        </p:spPr>
      </p:pic>
      <p:pic>
        <p:nvPicPr>
          <p:cNvPr id="25" name="Graphic 24" descr="Checkmark">
            <a:extLst>
              <a:ext uri="{FF2B5EF4-FFF2-40B4-BE49-F238E27FC236}">
                <a16:creationId xmlns:a16="http://schemas.microsoft.com/office/drawing/2014/main" id="{EC03BC68-EFEB-40E6-BFDC-3C21091E1D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3273724"/>
            <a:ext cx="457200" cy="457200"/>
          </a:xfrm>
          <a:prstGeom prst="rect">
            <a:avLst/>
          </a:prstGeom>
        </p:spPr>
      </p:pic>
      <p:pic>
        <p:nvPicPr>
          <p:cNvPr id="26" name="Graphic 25" descr="Checkmark">
            <a:extLst>
              <a:ext uri="{FF2B5EF4-FFF2-40B4-BE49-F238E27FC236}">
                <a16:creationId xmlns:a16="http://schemas.microsoft.com/office/drawing/2014/main" id="{EC1FBAA1-B9B1-458F-816E-0F4A9117D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3822676"/>
            <a:ext cx="457200" cy="457200"/>
          </a:xfrm>
          <a:prstGeom prst="rect">
            <a:avLst/>
          </a:prstGeom>
        </p:spPr>
      </p:pic>
      <p:pic>
        <p:nvPicPr>
          <p:cNvPr id="29" name="Graphic 28" descr="Close">
            <a:extLst>
              <a:ext uri="{FF2B5EF4-FFF2-40B4-BE49-F238E27FC236}">
                <a16:creationId xmlns:a16="http://schemas.microsoft.com/office/drawing/2014/main" id="{EBC6731E-F950-4E32-8D2D-0980F1631E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43355" y="4446295"/>
            <a:ext cx="457200" cy="457200"/>
          </a:xfrm>
          <a:prstGeom prst="rect">
            <a:avLst/>
          </a:prstGeom>
        </p:spPr>
      </p:pic>
      <p:pic>
        <p:nvPicPr>
          <p:cNvPr id="30" name="Graphic 29" descr="Close">
            <a:extLst>
              <a:ext uri="{FF2B5EF4-FFF2-40B4-BE49-F238E27FC236}">
                <a16:creationId xmlns:a16="http://schemas.microsoft.com/office/drawing/2014/main" id="{DDF7EAD8-F64D-4843-B53D-31C9603FE6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43355" y="4994785"/>
            <a:ext cx="457200" cy="457200"/>
          </a:xfrm>
          <a:prstGeom prst="rect">
            <a:avLst/>
          </a:prstGeom>
        </p:spPr>
      </p:pic>
      <p:pic>
        <p:nvPicPr>
          <p:cNvPr id="31" name="Graphic 30" descr="Checkmark">
            <a:extLst>
              <a:ext uri="{FF2B5EF4-FFF2-40B4-BE49-F238E27FC236}">
                <a16:creationId xmlns:a16="http://schemas.microsoft.com/office/drawing/2014/main" id="{90E58C26-95AD-474C-B3A1-E85737E8D9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2756590"/>
            <a:ext cx="457200" cy="457200"/>
          </a:xfrm>
          <a:prstGeom prst="rect">
            <a:avLst/>
          </a:prstGeom>
        </p:spPr>
      </p:pic>
      <p:sp>
        <p:nvSpPr>
          <p:cNvPr id="34" name="Rectangle 33">
            <a:extLst>
              <a:ext uri="{FF2B5EF4-FFF2-40B4-BE49-F238E27FC236}">
                <a16:creationId xmlns:a16="http://schemas.microsoft.com/office/drawing/2014/main" id="{EA03F386-AF68-452A-899D-4169BD072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5" name="Graphic 34" descr="Checkmark">
            <a:extLst>
              <a:ext uri="{FF2B5EF4-FFF2-40B4-BE49-F238E27FC236}">
                <a16:creationId xmlns:a16="http://schemas.microsoft.com/office/drawing/2014/main" id="{C13A2EFB-CC30-4016-85CB-4D753A277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2747633"/>
            <a:ext cx="457200" cy="457200"/>
          </a:xfrm>
          <a:prstGeom prst="rect">
            <a:avLst/>
          </a:prstGeom>
        </p:spPr>
      </p:pic>
      <p:pic>
        <p:nvPicPr>
          <p:cNvPr id="36" name="Graphic 35" descr="Checkmark">
            <a:extLst>
              <a:ext uri="{FF2B5EF4-FFF2-40B4-BE49-F238E27FC236}">
                <a16:creationId xmlns:a16="http://schemas.microsoft.com/office/drawing/2014/main" id="{01293D0B-29AA-4C68-BC6F-49B449DA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3292088"/>
            <a:ext cx="457200" cy="457200"/>
          </a:xfrm>
          <a:prstGeom prst="rect">
            <a:avLst/>
          </a:prstGeom>
        </p:spPr>
      </p:pic>
      <p:pic>
        <p:nvPicPr>
          <p:cNvPr id="37" name="Graphic 36" descr="Checkmark">
            <a:extLst>
              <a:ext uri="{FF2B5EF4-FFF2-40B4-BE49-F238E27FC236}">
                <a16:creationId xmlns:a16="http://schemas.microsoft.com/office/drawing/2014/main" id="{B0EB5CD8-179F-4259-A803-230D6BE713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3836543"/>
            <a:ext cx="457200" cy="457200"/>
          </a:xfrm>
          <a:prstGeom prst="rect">
            <a:avLst/>
          </a:prstGeom>
        </p:spPr>
      </p:pic>
      <p:pic>
        <p:nvPicPr>
          <p:cNvPr id="38" name="Graphic 37" descr="Close">
            <a:extLst>
              <a:ext uri="{FF2B5EF4-FFF2-40B4-BE49-F238E27FC236}">
                <a16:creationId xmlns:a16="http://schemas.microsoft.com/office/drawing/2014/main" id="{BC843B3F-35E9-4C31-9422-93BBC4ED3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2756590"/>
            <a:ext cx="457200" cy="457200"/>
          </a:xfrm>
          <a:prstGeom prst="rect">
            <a:avLst/>
          </a:prstGeom>
        </p:spPr>
      </p:pic>
      <p:pic>
        <p:nvPicPr>
          <p:cNvPr id="39" name="Graphic 38" descr="Close">
            <a:extLst>
              <a:ext uri="{FF2B5EF4-FFF2-40B4-BE49-F238E27FC236}">
                <a16:creationId xmlns:a16="http://schemas.microsoft.com/office/drawing/2014/main" id="{2ECFA3CB-B167-4946-9F5A-CFE6E543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3239284"/>
            <a:ext cx="457200" cy="457200"/>
          </a:xfrm>
          <a:prstGeom prst="rect">
            <a:avLst/>
          </a:prstGeom>
        </p:spPr>
      </p:pic>
      <p:pic>
        <p:nvPicPr>
          <p:cNvPr id="40" name="Graphic 39" descr="Close">
            <a:extLst>
              <a:ext uri="{FF2B5EF4-FFF2-40B4-BE49-F238E27FC236}">
                <a16:creationId xmlns:a16="http://schemas.microsoft.com/office/drawing/2014/main" id="{153BBAF5-6F7E-4A3A-B068-05C34F14E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3763085"/>
            <a:ext cx="457200" cy="457200"/>
          </a:xfrm>
          <a:prstGeom prst="rect">
            <a:avLst/>
          </a:prstGeom>
        </p:spPr>
      </p:pic>
      <p:pic>
        <p:nvPicPr>
          <p:cNvPr id="41" name="Graphic 40" descr="Close">
            <a:extLst>
              <a:ext uri="{FF2B5EF4-FFF2-40B4-BE49-F238E27FC236}">
                <a16:creationId xmlns:a16="http://schemas.microsoft.com/office/drawing/2014/main" id="{7A96572F-5B0F-4CD5-8E52-B874B4C22D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4324870"/>
            <a:ext cx="457200" cy="457200"/>
          </a:xfrm>
          <a:prstGeom prst="rect">
            <a:avLst/>
          </a:prstGeom>
        </p:spPr>
      </p:pic>
      <p:pic>
        <p:nvPicPr>
          <p:cNvPr id="42" name="Graphic 41" descr="Close">
            <a:extLst>
              <a:ext uri="{FF2B5EF4-FFF2-40B4-BE49-F238E27FC236}">
                <a16:creationId xmlns:a16="http://schemas.microsoft.com/office/drawing/2014/main" id="{B40164AB-5D42-4695-8AEB-A035F37BD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4886655"/>
            <a:ext cx="457200" cy="457200"/>
          </a:xfrm>
          <a:prstGeom prst="rect">
            <a:avLst/>
          </a:prstGeom>
        </p:spPr>
      </p:pic>
      <p:pic>
        <p:nvPicPr>
          <p:cNvPr id="43" name="Graphic 42" descr="Checkmark">
            <a:extLst>
              <a:ext uri="{FF2B5EF4-FFF2-40B4-BE49-F238E27FC236}">
                <a16:creationId xmlns:a16="http://schemas.microsoft.com/office/drawing/2014/main" id="{B38446B0-867C-4102-BE24-B1C9B9C70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2296" y="5407507"/>
            <a:ext cx="457200" cy="457200"/>
          </a:xfrm>
          <a:prstGeom prst="rect">
            <a:avLst/>
          </a:prstGeom>
        </p:spPr>
      </p:pic>
      <p:pic>
        <p:nvPicPr>
          <p:cNvPr id="46" name="Graphic 45" descr="Checkmark">
            <a:extLst>
              <a:ext uri="{FF2B5EF4-FFF2-40B4-BE49-F238E27FC236}">
                <a16:creationId xmlns:a16="http://schemas.microsoft.com/office/drawing/2014/main" id="{DF4C708C-0E2A-48D2-8447-74BEEE41CF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6510" y="4429455"/>
            <a:ext cx="457200" cy="457200"/>
          </a:xfrm>
          <a:prstGeom prst="rect">
            <a:avLst/>
          </a:prstGeom>
        </p:spPr>
      </p:pic>
      <p:pic>
        <p:nvPicPr>
          <p:cNvPr id="47" name="Graphic 46" descr="Checkmark">
            <a:extLst>
              <a:ext uri="{FF2B5EF4-FFF2-40B4-BE49-F238E27FC236}">
                <a16:creationId xmlns:a16="http://schemas.microsoft.com/office/drawing/2014/main" id="{4D11720C-F335-4CBB-9774-396FD83C91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6510" y="4973910"/>
            <a:ext cx="457200" cy="457200"/>
          </a:xfrm>
          <a:prstGeom prst="rect">
            <a:avLst/>
          </a:prstGeom>
        </p:spPr>
      </p:pic>
      <p:pic>
        <p:nvPicPr>
          <p:cNvPr id="44" name="Picture 43">
            <a:extLst>
              <a:ext uri="{FF2B5EF4-FFF2-40B4-BE49-F238E27FC236}">
                <a16:creationId xmlns:a16="http://schemas.microsoft.com/office/drawing/2014/main" id="{EFCC2A2B-5066-4560-AD98-A1E9047C35EA}"/>
              </a:ext>
            </a:extLst>
          </p:cNvPr>
          <p:cNvPicPr>
            <a:picLocks noChangeAspect="1"/>
          </p:cNvPicPr>
          <p:nvPr/>
        </p:nvPicPr>
        <p:blipFill>
          <a:blip r:embed="rId7"/>
          <a:stretch>
            <a:fillRect/>
          </a:stretch>
        </p:blipFill>
        <p:spPr>
          <a:xfrm>
            <a:off x="9051235" y="-19831"/>
            <a:ext cx="3140766" cy="1751278"/>
          </a:xfrm>
          <a:prstGeom prst="rect">
            <a:avLst/>
          </a:prstGeom>
        </p:spPr>
      </p:pic>
    </p:spTree>
    <p:extLst>
      <p:ext uri="{BB962C8B-B14F-4D97-AF65-F5344CB8AC3E}">
        <p14:creationId xmlns:p14="http://schemas.microsoft.com/office/powerpoint/2010/main" val="206952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74237" y="2203629"/>
            <a:ext cx="3657600" cy="1933368"/>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Introduction</a:t>
            </a:r>
            <a:endParaRPr lang="en-US" sz="4800" b="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21F9DA27-2D03-433D-AD14-4ED83E8A5247}"/>
              </a:ext>
            </a:extLst>
          </p:cNvPr>
          <p:cNvSpPr>
            <a:spLocks noGrp="1"/>
          </p:cNvSpPr>
          <p:nvPr>
            <p:ph type="body" idx="1"/>
          </p:nvPr>
        </p:nvSpPr>
        <p:spPr>
          <a:xfrm>
            <a:off x="4820194" y="914400"/>
            <a:ext cx="7262949" cy="5217459"/>
          </a:xfrm>
        </p:spPr>
        <p:txBody>
          <a:bodyPr>
            <a:normAutofit lnSpcReduction="10000"/>
          </a:bodyPr>
          <a:lstStyle/>
          <a:p>
            <a:pPr marL="342900" indent="-342900" algn="just">
              <a:lnSpc>
                <a:spcPct val="100000"/>
              </a:lnSpc>
              <a:buFont typeface="Wingdings" panose="05000000000000000000" pitchFamily="2" charset="2"/>
              <a:buChar char="v"/>
            </a:pPr>
            <a:r>
              <a:rPr lang="en-US" sz="2400" dirty="0">
                <a:solidFill>
                  <a:srgbClr val="002060"/>
                </a:solidFill>
              </a:rPr>
              <a:t> In Sri Lanka, many people using express ways for travelling.</a:t>
            </a:r>
          </a:p>
          <a:p>
            <a:pPr marL="342900" indent="-342900" algn="just">
              <a:lnSpc>
                <a:spcPct val="100000"/>
              </a:lnSpc>
              <a:buFont typeface="Wingdings" panose="05000000000000000000" pitchFamily="2" charset="2"/>
              <a:buChar char="v"/>
            </a:pPr>
            <a:r>
              <a:rPr lang="en-US" sz="2400" dirty="0">
                <a:solidFill>
                  <a:srgbClr val="002060"/>
                </a:solidFill>
              </a:rPr>
              <a:t>Accidents occur in express ways are increasing day by day.</a:t>
            </a:r>
          </a:p>
          <a:p>
            <a:pPr marL="342900" indent="-342900" algn="just">
              <a:lnSpc>
                <a:spcPct val="100000"/>
              </a:lnSpc>
              <a:buFont typeface="Wingdings" panose="05000000000000000000" pitchFamily="2" charset="2"/>
              <a:buChar char="v"/>
            </a:pPr>
            <a:r>
              <a:rPr lang="en-US" sz="2400" dirty="0">
                <a:solidFill>
                  <a:srgbClr val="002060"/>
                </a:solidFill>
              </a:rPr>
              <a:t>Detecting traffic rules violation effectively has become a major concern.</a:t>
            </a:r>
          </a:p>
          <a:p>
            <a:pPr marL="342900" indent="-342900" algn="just">
              <a:lnSpc>
                <a:spcPct val="100000"/>
              </a:lnSpc>
              <a:buFont typeface="Wingdings" panose="05000000000000000000" pitchFamily="2" charset="2"/>
              <a:buChar char="v"/>
            </a:pPr>
            <a:r>
              <a:rPr lang="en-US" sz="2400" dirty="0">
                <a:solidFill>
                  <a:srgbClr val="002060"/>
                </a:solidFill>
              </a:rPr>
              <a:t>We have identified some major rules violations that people do in the express ways in Sri Lanka.</a:t>
            </a:r>
          </a:p>
          <a:p>
            <a:pPr marL="342900" indent="-342900" algn="just">
              <a:lnSpc>
                <a:spcPct val="100000"/>
              </a:lnSpc>
              <a:buFont typeface="Wingdings" panose="05000000000000000000" pitchFamily="2" charset="2"/>
              <a:buChar char="v"/>
            </a:pPr>
            <a:r>
              <a:rPr lang="en-US" sz="2400" dirty="0">
                <a:solidFill>
                  <a:srgbClr val="002060"/>
                </a:solidFill>
              </a:rPr>
              <a:t>Our system can recognize the vehicle data and detect the traffic rules violation efficiently using image processing approaches. </a:t>
            </a:r>
          </a:p>
        </p:txBody>
      </p:sp>
    </p:spTree>
    <p:extLst>
      <p:ext uri="{BB962C8B-B14F-4D97-AF65-F5344CB8AC3E}">
        <p14:creationId xmlns:p14="http://schemas.microsoft.com/office/powerpoint/2010/main" val="17617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Selection of Research Problem Criteria and Characteristics">
            <a:extLst>
              <a:ext uri="{FF2B5EF4-FFF2-40B4-BE49-F238E27FC236}">
                <a16:creationId xmlns:a16="http://schemas.microsoft.com/office/drawing/2014/main" id="{8C71EC6F-4ACE-4B75-B379-AA5803DEE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395" y="3879439"/>
            <a:ext cx="2302600" cy="23026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4A8A3C49-E14A-4452-B171-FE439130E325}"/>
              </a:ext>
            </a:extLst>
          </p:cNvPr>
          <p:cNvSpPr>
            <a:spLocks noGrp="1"/>
          </p:cNvSpPr>
          <p:nvPr>
            <p:ph type="body" sz="quarter" idx="10"/>
          </p:nvPr>
        </p:nvSpPr>
        <p:spPr>
          <a:xfrm>
            <a:off x="713667" y="1877318"/>
            <a:ext cx="10834688" cy="4038600"/>
          </a:xfrm>
        </p:spPr>
        <p:txBody>
          <a:bodyPr lIns="91440" tIns="45720" rIns="91440" bIns="45720">
            <a:normAutofit/>
          </a:bodyPr>
          <a:lstStyle/>
          <a:p>
            <a:pPr marL="342900" indent="-342900">
              <a:buFont typeface="Wingdings" panose="020B0604020202020204" pitchFamily="34" charset="0"/>
              <a:buChar char="v"/>
            </a:pPr>
            <a:r>
              <a:rPr lang="en-US" dirty="0">
                <a:effectLst/>
              </a:rPr>
              <a:t>In Sri Lanka expressway there are lot of accidents caused due to the violation of traffic rules by some drivers. But there are no effective methods for detecting those rules violations yet.</a:t>
            </a:r>
          </a:p>
          <a:p>
            <a:pPr marL="342900" indent="-342900">
              <a:buFont typeface="Wingdings" panose="020B0604020202020204" pitchFamily="34" charset="0"/>
              <a:buChar char="v"/>
            </a:pPr>
            <a:r>
              <a:rPr lang="en-US" dirty="0"/>
              <a:t>We have identified some violations named Parking violation where a vehicle parks in a highway without a permission or a special reason.</a:t>
            </a:r>
          </a:p>
          <a:p>
            <a:pPr marL="342900" indent="-342900">
              <a:buFont typeface="Wingdings" panose="020B0604020202020204" pitchFamily="34" charset="0"/>
              <a:buChar char="v"/>
            </a:pPr>
            <a:r>
              <a:rPr lang="en-US" dirty="0"/>
              <a:t>Due to above mentioned violations lots of accidents occur in the expressway and those accidents cause lots of severe damages including loss of life.</a:t>
            </a:r>
          </a:p>
          <a:p>
            <a:endParaRPr lang="en-US" dirty="0"/>
          </a:p>
          <a:p>
            <a:endParaRPr lang="en-US" dirty="0"/>
          </a:p>
          <a:p>
            <a:endParaRPr lang="en-US" dirty="0"/>
          </a:p>
        </p:txBody>
      </p:sp>
      <p:sp>
        <p:nvSpPr>
          <p:cNvPr id="3" name="Title 2">
            <a:extLst>
              <a:ext uri="{FF2B5EF4-FFF2-40B4-BE49-F238E27FC236}">
                <a16:creationId xmlns:a16="http://schemas.microsoft.com/office/drawing/2014/main" id="{1A362403-6AFA-407C-BD32-CDCF550DDEFB}"/>
              </a:ext>
            </a:extLst>
          </p:cNvPr>
          <p:cNvSpPr>
            <a:spLocks noGrp="1"/>
          </p:cNvSpPr>
          <p:nvPr>
            <p:ph type="title"/>
          </p:nvPr>
        </p:nvSpPr>
        <p:spPr>
          <a:xfrm>
            <a:off x="722960" y="675962"/>
            <a:ext cx="10835122" cy="1147968"/>
          </a:xfrm>
        </p:spPr>
        <p:txBody>
          <a:bodyPr anchor="b">
            <a:normAutofit fontScale="90000"/>
          </a:bodyPr>
          <a:lstStyle/>
          <a:p>
            <a:r>
              <a:rPr lang="en-US" dirty="0"/>
              <a:t>Research Problem</a:t>
            </a:r>
            <a:br>
              <a:rPr lang="en-US" sz="3700" dirty="0"/>
            </a:br>
            <a:endParaRPr lang="en-US" sz="3700" dirty="0"/>
          </a:p>
        </p:txBody>
      </p:sp>
      <p:sp>
        <p:nvSpPr>
          <p:cNvPr id="17" name="Rectangle 16">
            <a:extLst>
              <a:ext uri="{FF2B5EF4-FFF2-40B4-BE49-F238E27FC236}">
                <a16:creationId xmlns:a16="http://schemas.microsoft.com/office/drawing/2014/main" id="{EE6FF4A4-07CF-42C8-9C51-C7941C556A7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107403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cene, way, outdoor, road&#10;&#10;Description automatically generated">
            <a:extLst>
              <a:ext uri="{FF2B5EF4-FFF2-40B4-BE49-F238E27FC236}">
                <a16:creationId xmlns:a16="http://schemas.microsoft.com/office/drawing/2014/main" id="{FC18BBB4-C580-4B5C-8E3C-D5BE7738F23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896" r="22896"/>
          <a:stretch>
            <a:fillRect/>
          </a:stretch>
        </p:blipFill>
        <p:spPr>
          <a:xfrm>
            <a:off x="7155402" y="1"/>
            <a:ext cx="5036598" cy="6194122"/>
          </a:xfrm>
        </p:spPr>
      </p:pic>
      <p:sp>
        <p:nvSpPr>
          <p:cNvPr id="2" name="Content Placeholder 1">
            <a:extLst>
              <a:ext uri="{FF2B5EF4-FFF2-40B4-BE49-F238E27FC236}">
                <a16:creationId xmlns:a16="http://schemas.microsoft.com/office/drawing/2014/main" id="{86993BDB-FD12-4035-949F-26EF07CE0468}"/>
              </a:ext>
            </a:extLst>
          </p:cNvPr>
          <p:cNvSpPr>
            <a:spLocks noGrp="1"/>
          </p:cNvSpPr>
          <p:nvPr>
            <p:ph idx="1"/>
          </p:nvPr>
        </p:nvSpPr>
        <p:spPr>
          <a:xfrm>
            <a:off x="533400" y="2886702"/>
            <a:ext cx="7261194" cy="3079092"/>
          </a:xfrm>
        </p:spPr>
        <p:txBody>
          <a:bodyPr lIns="91440" tIns="45720" rIns="91440" bIns="45720" anchor="t">
            <a:normAutofit/>
          </a:bodyPr>
          <a:lstStyle/>
          <a:p>
            <a:pPr marL="0" indent="0">
              <a:buNone/>
            </a:pPr>
            <a:endParaRPr lang="en-US" dirty="0"/>
          </a:p>
          <a:p>
            <a:pPr>
              <a:lnSpc>
                <a:spcPct val="100000"/>
              </a:lnSpc>
            </a:pPr>
            <a:r>
              <a:rPr lang="en-US" dirty="0">
                <a:solidFill>
                  <a:schemeClr val="accent1"/>
                </a:solidFill>
              </a:rPr>
              <a:t>Implement function of vehicle detection.</a:t>
            </a:r>
            <a:r>
              <a:rPr lang="en-US" dirty="0">
                <a:solidFill>
                  <a:schemeClr val="accent1"/>
                </a:solidFill>
                <a:ea typeface="Calibri" panose="020F0502020204030204" pitchFamily="34" charset="0"/>
                <a:cs typeface="Times New Roman"/>
              </a:rPr>
              <a:t> </a:t>
            </a:r>
            <a:endParaRPr lang="en-US" dirty="0">
              <a:solidFill>
                <a:schemeClr val="accent1"/>
              </a:solidFill>
              <a:effectLst/>
              <a:ea typeface="Calibri" panose="020F0502020204030204" pitchFamily="34" charset="0"/>
              <a:cs typeface="Times New Roman" panose="02020603050405020304" pitchFamily="18" charset="0"/>
            </a:endParaRPr>
          </a:p>
          <a:p>
            <a:pPr>
              <a:lnSpc>
                <a:spcPct val="100000"/>
              </a:lnSpc>
            </a:pPr>
            <a:r>
              <a:rPr lang="en-US" dirty="0">
                <a:solidFill>
                  <a:schemeClr val="accent1"/>
                </a:solidFill>
              </a:rPr>
              <a:t>Implement function of detect traffic rules violations.</a:t>
            </a:r>
          </a:p>
          <a:p>
            <a:pPr>
              <a:lnSpc>
                <a:spcPct val="100000"/>
              </a:lnSpc>
            </a:pPr>
            <a:r>
              <a:rPr lang="en-US" dirty="0">
                <a:solidFill>
                  <a:schemeClr val="accent1"/>
                </a:solidFill>
              </a:rPr>
              <a:t>Implement function of Identify these rules violated vehicle number plate.</a:t>
            </a:r>
          </a:p>
          <a:p>
            <a:pPr>
              <a:lnSpc>
                <a:spcPct val="100000"/>
              </a:lnSpc>
            </a:pPr>
            <a:r>
              <a:rPr lang="en-US" dirty="0">
                <a:solidFill>
                  <a:schemeClr val="accent1"/>
                </a:solidFill>
                <a:effectLst/>
                <a:ea typeface="Calibri" panose="020F0502020204030204" pitchFamily="34" charset="0"/>
                <a:cs typeface="Times New Roman" panose="02020603050405020304" pitchFamily="18" charset="0"/>
              </a:rPr>
              <a:t>Save the details of the database.</a:t>
            </a:r>
          </a:p>
        </p:txBody>
      </p:sp>
      <p:sp>
        <p:nvSpPr>
          <p:cNvPr id="3" name="Text Placeholder 2">
            <a:extLst>
              <a:ext uri="{FF2B5EF4-FFF2-40B4-BE49-F238E27FC236}">
                <a16:creationId xmlns:a16="http://schemas.microsoft.com/office/drawing/2014/main" id="{F5BD356D-5BA9-4FCE-BAC5-99BABA86406F}"/>
              </a:ext>
            </a:extLst>
          </p:cNvPr>
          <p:cNvSpPr>
            <a:spLocks noGrp="1"/>
          </p:cNvSpPr>
          <p:nvPr>
            <p:ph type="body" sz="quarter" idx="13"/>
          </p:nvPr>
        </p:nvSpPr>
        <p:spPr>
          <a:xfrm>
            <a:off x="531378" y="1783054"/>
            <a:ext cx="8452824" cy="1103648"/>
          </a:xfrm>
        </p:spPr>
        <p:txBody>
          <a:bodyPr lIns="91440" tIns="45720" rIns="91440" bIns="45720" anchor="t"/>
          <a:lstStyle/>
          <a:p>
            <a:pPr>
              <a:lnSpc>
                <a:spcPct val="100000"/>
              </a:lnSpc>
            </a:pPr>
            <a:r>
              <a:rPr lang="en-US" sz="2400" dirty="0">
                <a:solidFill>
                  <a:schemeClr val="accent1"/>
                </a:solidFill>
                <a:ea typeface="Calibri" panose="020F0502020204030204" pitchFamily="34" charset="0"/>
                <a:cs typeface="Iskoola Pota"/>
              </a:rPr>
              <a:t>The major purpose of implementing the automatic vehicle tracking system in the expressway sector is to detect the violation of the traffic rules</a:t>
            </a:r>
            <a:endParaRPr lang="en-US" sz="2400" dirty="0">
              <a:solidFill>
                <a:schemeClr val="accent1"/>
              </a:solidFill>
              <a:cs typeface="Calibri"/>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a:xfrm>
            <a:off x="531378" y="768016"/>
            <a:ext cx="7342622" cy="679784"/>
          </a:xfrm>
        </p:spPr>
        <p:txBody>
          <a:bodyPr/>
          <a:lstStyle/>
          <a:p>
            <a:r>
              <a:rPr lang="en-US" dirty="0"/>
              <a:t>Objective</a:t>
            </a: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265751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7697E6-7739-4611-8252-DECC789D35FA}"/>
              </a:ext>
            </a:extLst>
          </p:cNvPr>
          <p:cNvSpPr/>
          <p:nvPr/>
        </p:nvSpPr>
        <p:spPr>
          <a:xfrm>
            <a:off x="389474" y="693906"/>
            <a:ext cx="4351201"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a:solidFill>
                    <a:srgbClr val="F2F2F2">
                      <a:lumMod val="50000"/>
                    </a:srgbClr>
                  </a:solidFill>
                  <a:prstDash val="solid"/>
                </a:ln>
                <a:solidFill>
                  <a:srgbClr val="002060"/>
                </a:solidFill>
                <a:effectLst>
                  <a:innerShdw blurRad="177800">
                    <a:srgbClr val="F2F2F2">
                      <a:lumMod val="50000"/>
                    </a:srgbClr>
                  </a:innerShdw>
                </a:effectLst>
                <a:uLnTx/>
                <a:uFillTx/>
                <a:latin typeface="Calibri" panose="020F0502020204030204"/>
                <a:ea typeface="+mn-ea"/>
                <a:cs typeface="+mn-cs"/>
              </a:rPr>
              <a:t>Methodology</a:t>
            </a:r>
          </a:p>
        </p:txBody>
      </p:sp>
      <p:sp>
        <p:nvSpPr>
          <p:cNvPr id="16" name="Rectangle 15">
            <a:extLst>
              <a:ext uri="{FF2B5EF4-FFF2-40B4-BE49-F238E27FC236}">
                <a16:creationId xmlns:a16="http://schemas.microsoft.com/office/drawing/2014/main" id="{9D8701D6-320E-47B7-8194-152D843F63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 name="Picture 2" descr="Diagram&#10;&#10;Description automatically generated">
            <a:extLst>
              <a:ext uri="{FF2B5EF4-FFF2-40B4-BE49-F238E27FC236}">
                <a16:creationId xmlns:a16="http://schemas.microsoft.com/office/drawing/2014/main" id="{213964E7-B951-4558-853A-8D5974433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17" y="2033076"/>
            <a:ext cx="9655132" cy="4048592"/>
          </a:xfrm>
          <a:prstGeom prst="rect">
            <a:avLst/>
          </a:prstGeom>
        </p:spPr>
      </p:pic>
      <p:sp>
        <p:nvSpPr>
          <p:cNvPr id="14" name="Text Placeholder 63">
            <a:extLst>
              <a:ext uri="{FF2B5EF4-FFF2-40B4-BE49-F238E27FC236}">
                <a16:creationId xmlns:a16="http://schemas.microsoft.com/office/drawing/2014/main" id="{37B8C568-7D8C-4907-9876-E8388A267003}"/>
              </a:ext>
            </a:extLst>
          </p:cNvPr>
          <p:cNvSpPr>
            <a:spLocks noGrp="1"/>
          </p:cNvSpPr>
          <p:nvPr>
            <p:ph type="body" sz="quarter" idx="16"/>
          </p:nvPr>
        </p:nvSpPr>
        <p:spPr>
          <a:xfrm>
            <a:off x="980317" y="1441205"/>
            <a:ext cx="7368596" cy="321143"/>
          </a:xfrm>
        </p:spPr>
        <p:txBody>
          <a:bodyPr/>
          <a:lstStyle/>
          <a:p>
            <a:r>
              <a:rPr lang="en-US" dirty="0"/>
              <a:t>System Overview Diagram</a:t>
            </a:r>
            <a:endParaRPr lang="en-GB" dirty="0"/>
          </a:p>
        </p:txBody>
      </p:sp>
    </p:spTree>
    <p:extLst>
      <p:ext uri="{BB962C8B-B14F-4D97-AF65-F5344CB8AC3E}">
        <p14:creationId xmlns:p14="http://schemas.microsoft.com/office/powerpoint/2010/main" val="2594780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5CF79-E86B-4588-A29E-15F4DAEA3A7D}"/>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71F05AAA-2BEF-46EF-8671-8C2DED22C576}"/>
              </a:ext>
            </a:extLst>
          </p:cNvPr>
          <p:cNvSpPr>
            <a:spLocks noGrp="1"/>
          </p:cNvSpPr>
          <p:nvPr>
            <p:ph type="title"/>
          </p:nvPr>
        </p:nvSpPr>
        <p:spPr>
          <a:xfrm>
            <a:off x="426990" y="230819"/>
            <a:ext cx="8333222" cy="976544"/>
          </a:xfrm>
        </p:spPr>
        <p:txBody>
          <a:bodyPr>
            <a:normAutofit/>
          </a:bodyPr>
          <a:lstStyle/>
          <a:p>
            <a:r>
              <a:rPr lang="en-US" dirty="0"/>
              <a:t>Technologies and Algorithms</a:t>
            </a:r>
          </a:p>
        </p:txBody>
      </p:sp>
      <p:sp>
        <p:nvSpPr>
          <p:cNvPr id="7" name="TextBox 6">
            <a:extLst>
              <a:ext uri="{FF2B5EF4-FFF2-40B4-BE49-F238E27FC236}">
                <a16:creationId xmlns:a16="http://schemas.microsoft.com/office/drawing/2014/main" id="{412D66D5-1DE2-4E23-8469-F38F047290EE}"/>
              </a:ext>
            </a:extLst>
          </p:cNvPr>
          <p:cNvSpPr txBox="1"/>
          <p:nvPr/>
        </p:nvSpPr>
        <p:spPr>
          <a:xfrm>
            <a:off x="755797" y="1767581"/>
            <a:ext cx="103613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mn-ea"/>
                <a:cs typeface="+mn-cs"/>
              </a:rPr>
              <a:t>Technologies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8A61AE9-735F-45AB-AB24-AD076EC1846E}"/>
              </a:ext>
            </a:extLst>
          </p:cNvPr>
          <p:cNvSpPr txBox="1"/>
          <p:nvPr/>
        </p:nvSpPr>
        <p:spPr>
          <a:xfrm>
            <a:off x="708007" y="3754179"/>
            <a:ext cx="8553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mn-ea"/>
                <a:cs typeface="+mn-cs"/>
              </a:rPr>
              <a:t>Algorithms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6EFE1DC-F989-49E3-902C-0114EC9073CC}"/>
              </a:ext>
            </a:extLst>
          </p:cNvPr>
          <p:cNvSpPr txBox="1"/>
          <p:nvPr/>
        </p:nvSpPr>
        <p:spPr>
          <a:xfrm>
            <a:off x="2013011" y="2289881"/>
            <a:ext cx="6398012"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Python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PyCharm</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9AA157A-89B0-4164-B2E7-7ACAED056D7D}"/>
              </a:ext>
            </a:extLst>
          </p:cNvPr>
          <p:cNvSpPr txBox="1"/>
          <p:nvPr/>
        </p:nvSpPr>
        <p:spPr>
          <a:xfrm>
            <a:off x="556334" y="4232672"/>
            <a:ext cx="9620156" cy="461665"/>
          </a:xfrm>
          <a:prstGeom prst="rect">
            <a:avLst/>
          </a:prstGeom>
          <a:noFill/>
        </p:spPr>
        <p:txBody>
          <a:bodyPr wrap="square" rtlCol="0">
            <a:spAutoFit/>
          </a:bodyPr>
          <a:lstStyle/>
          <a:p>
            <a:pPr marL="1714500" marR="0" lvl="0" indent="-342900" algn="l" defTabSz="914400" rtl="0" eaLnBrk="1" fontAlgn="base" latinLnBrk="0" hangingPunct="1">
              <a:lnSpc>
                <a:spcPct val="100000"/>
              </a:lnSpc>
              <a:spcBef>
                <a:spcPts val="120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Times New Roman" panose="02020603050405020304" pitchFamily="18" charset="0"/>
              </a:rPr>
              <a:t>CNN Algorithm </a:t>
            </a:r>
          </a:p>
        </p:txBody>
      </p:sp>
      <p:sp>
        <p:nvSpPr>
          <p:cNvPr id="11" name="Rectangle 10">
            <a:extLst>
              <a:ext uri="{FF2B5EF4-FFF2-40B4-BE49-F238E27FC236}">
                <a16:creationId xmlns:a16="http://schemas.microsoft.com/office/drawing/2014/main" id="{D784C6D6-4B82-4175-82BF-29ABAF515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4100" name="Picture 4" descr="Install PyCharm EDU for Linux using the Snap Store | Snapcraft">
            <a:extLst>
              <a:ext uri="{FF2B5EF4-FFF2-40B4-BE49-F238E27FC236}">
                <a16:creationId xmlns:a16="http://schemas.microsoft.com/office/drawing/2014/main" id="{246A002C-B46C-4958-AF0F-2A33DBE4F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897" y="1445776"/>
            <a:ext cx="1976338" cy="19763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ython: 7 Important Reasons Why You Should Use Python | by Mindfire  Solutions | Medium">
            <a:extLst>
              <a:ext uri="{FF2B5EF4-FFF2-40B4-BE49-F238E27FC236}">
                <a16:creationId xmlns:a16="http://schemas.microsoft.com/office/drawing/2014/main" id="{C9525D3A-ED48-4AD3-95D7-907055DEB24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140006" y="3429000"/>
            <a:ext cx="5670120" cy="248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5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0EE45-9B21-4AD9-B30B-66EED7CCC02D}"/>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7999926A-38A5-4105-BD53-1D17A1AD0308}"/>
              </a:ext>
            </a:extLst>
          </p:cNvPr>
          <p:cNvSpPr>
            <a:spLocks noGrp="1"/>
          </p:cNvSpPr>
          <p:nvPr>
            <p:ph type="title"/>
          </p:nvPr>
        </p:nvSpPr>
        <p:spPr>
          <a:xfrm>
            <a:off x="517429" y="228600"/>
            <a:ext cx="10835122" cy="960204"/>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9AF5362A-B548-4602-B1BC-F9207C78E20D}"/>
              </a:ext>
            </a:extLst>
          </p:cNvPr>
          <p:cNvSpPr txBox="1"/>
          <p:nvPr/>
        </p:nvSpPr>
        <p:spPr>
          <a:xfrm>
            <a:off x="473482" y="1667415"/>
            <a:ext cx="592484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Functional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Detect Illegally parked vehicle.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Identify the number plate of the vehicle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Store the details of the vehicle</a:t>
            </a:r>
            <a:endParaRPr kumimoji="0" lang="en-US" sz="2400" b="0" i="0" u="none" strike="noStrike" kern="1200" cap="none" spc="0" normalizeH="0" baseline="0" noProof="0" dirty="0">
              <a:ln>
                <a:noFill/>
              </a:ln>
              <a:solidFill>
                <a:srgbClr val="00194C"/>
              </a:solidFill>
              <a:effectLst/>
              <a:uLnTx/>
              <a:uFillTx/>
              <a:latin typeface="Calibri" panose="020F0502020204030204" pitchFamily="34" charset="0"/>
              <a:ea typeface="Calibri" panose="020F0502020204030204" pitchFamily="34" charset="0"/>
              <a:cs typeface="Iskoola Pot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860B993-D7E8-4655-BE15-BCF453171132}"/>
              </a:ext>
            </a:extLst>
          </p:cNvPr>
          <p:cNvSpPr txBox="1"/>
          <p:nvPr/>
        </p:nvSpPr>
        <p:spPr>
          <a:xfrm>
            <a:off x="6229643" y="1683822"/>
            <a:ext cx="5924843" cy="24357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Non - Functional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Calibri" panose="020F0502020204030204" pitchFamily="34" charset="0"/>
                <a:cs typeface="Iskoola Pota" panose="020B0502040204020203" pitchFamily="34" charset="0"/>
              </a:rPr>
              <a:t>Performance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Calibri" panose="020F0502020204030204" pitchFamily="34" charset="0"/>
                <a:cs typeface="Iskoola Pota" panose="020B0502040204020203" pitchFamily="34" charset="0"/>
              </a:rPr>
              <a:t>Accuracy</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User Friendly</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panose="020F0502020204030204"/>
            </a:endParaRPr>
          </a:p>
        </p:txBody>
      </p:sp>
      <p:sp>
        <p:nvSpPr>
          <p:cNvPr id="9" name="Rectangle 8">
            <a:extLst>
              <a:ext uri="{FF2B5EF4-FFF2-40B4-BE49-F238E27FC236}">
                <a16:creationId xmlns:a16="http://schemas.microsoft.com/office/drawing/2014/main" id="{87AEBD9C-FAE7-49C2-AD7C-E5DE8298E0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5124" name="Picture 4" descr="Get employees to own their own performance - Ciel HR">
            <a:extLst>
              <a:ext uri="{FF2B5EF4-FFF2-40B4-BE49-F238E27FC236}">
                <a16:creationId xmlns:a16="http://schemas.microsoft.com/office/drawing/2014/main" id="{F6CBAC3C-0990-4D56-8F81-CBF3652A8E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7958" y="3824675"/>
            <a:ext cx="3164593" cy="2531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guide to designing user-friendly and functional dashboards | by Vanitha  sushma | UX Collective">
            <a:extLst>
              <a:ext uri="{FF2B5EF4-FFF2-40B4-BE49-F238E27FC236}">
                <a16:creationId xmlns:a16="http://schemas.microsoft.com/office/drawing/2014/main" id="{42D7C2E1-EF91-4BF9-B936-FE65DB73E9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3327" y="4119553"/>
            <a:ext cx="2984272" cy="220565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novation and Technology Commercialization Process | Enterprise &amp;  Innovation | University of Nevada, Reno">
            <a:extLst>
              <a:ext uri="{FF2B5EF4-FFF2-40B4-BE49-F238E27FC236}">
                <a16:creationId xmlns:a16="http://schemas.microsoft.com/office/drawing/2014/main" id="{B6755A3F-49C6-43FF-B5A6-88078DC9B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32" y="4361803"/>
            <a:ext cx="2690493" cy="165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18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a:t>
            </a:r>
            <a:r>
              <a:rPr lang="en-US" dirty="0">
                <a:solidFill>
                  <a:schemeClr val="tx1"/>
                </a:solidFill>
              </a:rPr>
              <a:t>Ranasinghe M.M.C</a:t>
            </a:r>
            <a:r>
              <a:rPr lang="en-US" sz="1800" dirty="0">
                <a:solidFill>
                  <a:schemeClr val="tx1"/>
                </a:solidFill>
              </a:rPr>
              <a:t>|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3" y="1658543"/>
            <a:ext cx="3929841" cy="15124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Dataset</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Available 1TB </a:t>
            </a:r>
            <a:r>
              <a:rPr lang="en-US" sz="2400" dirty="0">
                <a:solidFill>
                  <a:srgbClr val="00194C"/>
                </a:solidFill>
                <a:latin typeface="Calibri" panose="020F0502020204030204"/>
              </a:rPr>
              <a:t>CCTV dataset in expressway</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A0825967-78C5-4294-8755-8C0A8AFBF2AA}"/>
              </a:ext>
            </a:extLst>
          </p:cNvPr>
          <p:cNvPicPr>
            <a:picLocks noChangeAspect="1"/>
          </p:cNvPicPr>
          <p:nvPr/>
        </p:nvPicPr>
        <p:blipFill>
          <a:blip r:embed="rId2"/>
          <a:stretch>
            <a:fillRect/>
          </a:stretch>
        </p:blipFill>
        <p:spPr>
          <a:xfrm>
            <a:off x="4598078" y="2200690"/>
            <a:ext cx="7505700" cy="4143375"/>
          </a:xfrm>
          <a:prstGeom prst="rect">
            <a:avLst/>
          </a:prstGeom>
        </p:spPr>
      </p:pic>
      <p:pic>
        <p:nvPicPr>
          <p:cNvPr id="17" name="Picture 16">
            <a:extLst>
              <a:ext uri="{FF2B5EF4-FFF2-40B4-BE49-F238E27FC236}">
                <a16:creationId xmlns:a16="http://schemas.microsoft.com/office/drawing/2014/main" id="{22C5CE14-6D8C-4953-9111-B2E681B21347}"/>
              </a:ext>
            </a:extLst>
          </p:cNvPr>
          <p:cNvPicPr>
            <a:picLocks noChangeAspect="1"/>
          </p:cNvPicPr>
          <p:nvPr/>
        </p:nvPicPr>
        <p:blipFill>
          <a:blip r:embed="rId3"/>
          <a:stretch>
            <a:fillRect/>
          </a:stretch>
        </p:blipFill>
        <p:spPr>
          <a:xfrm>
            <a:off x="742656" y="3835153"/>
            <a:ext cx="3855422" cy="2490530"/>
          </a:xfrm>
          <a:prstGeom prst="rect">
            <a:avLst/>
          </a:prstGeom>
        </p:spPr>
      </p:pic>
    </p:spTree>
    <p:extLst>
      <p:ext uri="{BB962C8B-B14F-4D97-AF65-F5344CB8AC3E}">
        <p14:creationId xmlns:p14="http://schemas.microsoft.com/office/powerpoint/2010/main" val="3864099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a:t>
            </a:r>
            <a:r>
              <a:rPr lang="en-US" dirty="0">
                <a:solidFill>
                  <a:schemeClr val="tx1"/>
                </a:solidFill>
              </a:rPr>
              <a:t>Ranasinghe M.M.C</a:t>
            </a:r>
            <a:r>
              <a:rPr lang="en-US" sz="1800" dirty="0">
                <a:solidFill>
                  <a:schemeClr val="tx1"/>
                </a:solidFill>
              </a:rPr>
              <a:t>|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3" y="1658543"/>
            <a:ext cx="4613422" cy="15124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Dataset</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 2000 images collected for expressway CCTV Video dataset</a:t>
            </a:r>
          </a:p>
        </p:txBody>
      </p:sp>
      <p:pic>
        <p:nvPicPr>
          <p:cNvPr id="9" name="Picture 8">
            <a:extLst>
              <a:ext uri="{FF2B5EF4-FFF2-40B4-BE49-F238E27FC236}">
                <a16:creationId xmlns:a16="http://schemas.microsoft.com/office/drawing/2014/main" id="{4A94297A-1B40-4112-B827-C0C1D31F02B6}"/>
              </a:ext>
            </a:extLst>
          </p:cNvPr>
          <p:cNvPicPr>
            <a:picLocks noChangeAspect="1"/>
          </p:cNvPicPr>
          <p:nvPr/>
        </p:nvPicPr>
        <p:blipFill>
          <a:blip r:embed="rId2"/>
          <a:stretch>
            <a:fillRect/>
          </a:stretch>
        </p:blipFill>
        <p:spPr>
          <a:xfrm>
            <a:off x="5515351" y="1276665"/>
            <a:ext cx="3933449" cy="2211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0E94AFB9-4E09-4252-9BC2-2975904D8565}"/>
              </a:ext>
            </a:extLst>
          </p:cNvPr>
          <p:cNvPicPr>
            <a:picLocks noChangeAspect="1"/>
          </p:cNvPicPr>
          <p:nvPr/>
        </p:nvPicPr>
        <p:blipFill>
          <a:blip r:embed="rId3"/>
          <a:stretch>
            <a:fillRect/>
          </a:stretch>
        </p:blipFill>
        <p:spPr>
          <a:xfrm>
            <a:off x="2160326" y="3576194"/>
            <a:ext cx="3775975" cy="212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460D3955-F5B7-4AC3-9630-0F8F6FA67795}"/>
              </a:ext>
            </a:extLst>
          </p:cNvPr>
          <p:cNvPicPr>
            <a:picLocks noChangeAspect="1"/>
          </p:cNvPicPr>
          <p:nvPr/>
        </p:nvPicPr>
        <p:blipFill>
          <a:blip r:embed="rId4"/>
          <a:stretch>
            <a:fillRect/>
          </a:stretch>
        </p:blipFill>
        <p:spPr>
          <a:xfrm>
            <a:off x="6041048" y="3576194"/>
            <a:ext cx="5277981" cy="2740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7046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a:t>
            </a:r>
            <a:r>
              <a:rPr lang="en-US" dirty="0">
                <a:solidFill>
                  <a:schemeClr val="tx1"/>
                </a:solidFill>
              </a:rPr>
              <a:t>Ranasinghe M.M.C</a:t>
            </a:r>
            <a:r>
              <a:rPr lang="en-US" sz="1800" dirty="0">
                <a:solidFill>
                  <a:schemeClr val="tx1"/>
                </a:solidFill>
              </a:rPr>
              <a:t>|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3" y="1658543"/>
            <a:ext cx="3077585" cy="37283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Label dataset</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Add Label images dataset using python </a:t>
            </a:r>
            <a:r>
              <a:rPr kumimoji="0" lang="en-US" sz="2400" b="0" i="0" u="none" strike="noStrike" kern="1200" cap="none" spc="0" normalizeH="0" baseline="0" noProof="0" dirty="0" err="1">
                <a:ln>
                  <a:noFill/>
                </a:ln>
                <a:solidFill>
                  <a:srgbClr val="00194C"/>
                </a:solidFill>
                <a:effectLst/>
                <a:uLnTx/>
                <a:uFillTx/>
                <a:latin typeface="Calibri" panose="020F0502020204030204"/>
                <a:ea typeface="+mn-ea"/>
                <a:cs typeface="+mn-cs"/>
              </a:rPr>
              <a:t>labelImg</a:t>
            </a: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 software.</a:t>
            </a:r>
          </a:p>
          <a:p>
            <a:pPr marL="342900" marR="0" lvl="0" indent="-342900"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Annotate 2000 images dataset</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A39F8-8EE5-4958-AF41-4B7F3E870A92}"/>
              </a:ext>
            </a:extLst>
          </p:cNvPr>
          <p:cNvPicPr>
            <a:picLocks noChangeAspect="1"/>
          </p:cNvPicPr>
          <p:nvPr/>
        </p:nvPicPr>
        <p:blipFill>
          <a:blip r:embed="rId2"/>
          <a:stretch>
            <a:fillRect/>
          </a:stretch>
        </p:blipFill>
        <p:spPr>
          <a:xfrm>
            <a:off x="3616433" y="1678376"/>
            <a:ext cx="8184944" cy="4324926"/>
          </a:xfrm>
          <a:prstGeom prst="rect">
            <a:avLst/>
          </a:prstGeom>
        </p:spPr>
      </p:pic>
    </p:spTree>
    <p:extLst>
      <p:ext uri="{BB962C8B-B14F-4D97-AF65-F5344CB8AC3E}">
        <p14:creationId xmlns:p14="http://schemas.microsoft.com/office/powerpoint/2010/main" val="331310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a:t>
            </a:r>
            <a:r>
              <a:rPr lang="en-US" dirty="0">
                <a:solidFill>
                  <a:schemeClr val="tx1"/>
                </a:solidFill>
              </a:rPr>
              <a:t>Ranasinghe M.M.C</a:t>
            </a:r>
            <a:r>
              <a:rPr lang="en-US" sz="1800" dirty="0">
                <a:solidFill>
                  <a:schemeClr val="tx1"/>
                </a:solidFill>
              </a:rPr>
              <a:t> |   2021-238</a:t>
            </a:r>
          </a:p>
        </p:txBody>
      </p:sp>
      <p:pic>
        <p:nvPicPr>
          <p:cNvPr id="5" name="Picture 4">
            <a:extLst>
              <a:ext uri="{FF2B5EF4-FFF2-40B4-BE49-F238E27FC236}">
                <a16:creationId xmlns:a16="http://schemas.microsoft.com/office/drawing/2014/main" id="{3322563C-67D5-4610-8D9C-2FC968512483}"/>
              </a:ext>
            </a:extLst>
          </p:cNvPr>
          <p:cNvPicPr>
            <a:picLocks noChangeAspect="1"/>
          </p:cNvPicPr>
          <p:nvPr/>
        </p:nvPicPr>
        <p:blipFill>
          <a:blip r:embed="rId2"/>
          <a:stretch>
            <a:fillRect/>
          </a:stretch>
        </p:blipFill>
        <p:spPr>
          <a:xfrm>
            <a:off x="3873486" y="2405849"/>
            <a:ext cx="7640851" cy="3853079"/>
          </a:xfrm>
          <a:prstGeom prst="rect">
            <a:avLst/>
          </a:prstGeom>
        </p:spPr>
      </p:pic>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5924843" cy="9584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Frontend development</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First design the wireframe</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763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a:t>
            </a:r>
            <a:r>
              <a:rPr lang="en-US" dirty="0">
                <a:solidFill>
                  <a:schemeClr val="tx1"/>
                </a:solidFill>
              </a:rPr>
              <a:t>Ranasinghe M.M.C </a:t>
            </a:r>
            <a:r>
              <a:rPr lang="en-US" sz="1800" dirty="0">
                <a:solidFill>
                  <a:schemeClr val="tx1"/>
                </a:solidFill>
              </a:rPr>
              <a:t>|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4205050" cy="31743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Frontend development</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Wireframe design using </a:t>
            </a:r>
            <a:r>
              <a:rPr kumimoji="0" lang="en-US" sz="2400" b="0" i="0" u="none" strike="noStrike" kern="1200" cap="none" spc="0" normalizeH="0" baseline="0" noProof="0" dirty="0" err="1">
                <a:ln>
                  <a:noFill/>
                </a:ln>
                <a:solidFill>
                  <a:srgbClr val="00194C"/>
                </a:solidFill>
                <a:effectLst/>
                <a:uLnTx/>
                <a:uFillTx/>
                <a:latin typeface="Calibri" panose="020F0502020204030204"/>
                <a:ea typeface="+mn-ea"/>
                <a:cs typeface="+mn-cs"/>
              </a:rPr>
              <a:t>wxPython</a:t>
            </a:r>
            <a:endParaRPr lang="en-US" sz="2400" dirty="0">
              <a:solidFill>
                <a:srgbClr val="00194C"/>
              </a:solidFill>
              <a:latin typeface="Calibri" panose="020F0502020204030204"/>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err="1">
                <a:ln>
                  <a:noFill/>
                </a:ln>
                <a:solidFill>
                  <a:srgbClr val="00194C"/>
                </a:solidFill>
                <a:effectLst/>
                <a:uLnTx/>
                <a:uFillTx/>
                <a:latin typeface="Calibri" panose="020F0502020204030204"/>
                <a:ea typeface="+mn-ea"/>
                <a:cs typeface="+mn-cs"/>
              </a:rPr>
              <a:t>wxPython</a:t>
            </a: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 is a cross-platform GUI toolkit for the Python programming language.</a:t>
            </a:r>
          </a:p>
        </p:txBody>
      </p:sp>
      <p:pic>
        <p:nvPicPr>
          <p:cNvPr id="4" name="Picture 3">
            <a:extLst>
              <a:ext uri="{FF2B5EF4-FFF2-40B4-BE49-F238E27FC236}">
                <a16:creationId xmlns:a16="http://schemas.microsoft.com/office/drawing/2014/main" id="{7F449F56-B3B4-48BD-91D4-C78C6D548C11}"/>
              </a:ext>
            </a:extLst>
          </p:cNvPr>
          <p:cNvPicPr>
            <a:picLocks noChangeAspect="1"/>
          </p:cNvPicPr>
          <p:nvPr/>
        </p:nvPicPr>
        <p:blipFill>
          <a:blip r:embed="rId2"/>
          <a:stretch>
            <a:fillRect/>
          </a:stretch>
        </p:blipFill>
        <p:spPr>
          <a:xfrm>
            <a:off x="4484451" y="1988631"/>
            <a:ext cx="7425447" cy="3970041"/>
          </a:xfrm>
          <a:prstGeom prst="rect">
            <a:avLst/>
          </a:prstGeom>
        </p:spPr>
      </p:pic>
    </p:spTree>
    <p:extLst>
      <p:ext uri="{BB962C8B-B14F-4D97-AF65-F5344CB8AC3E}">
        <p14:creationId xmlns:p14="http://schemas.microsoft.com/office/powerpoint/2010/main" val="341502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6" name="Straight Connector 3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E48243-547D-4051-9856-47899958A617}"/>
              </a:ext>
            </a:extLst>
          </p:cNvPr>
          <p:cNvPicPr>
            <a:picLocks noChangeAspect="1"/>
          </p:cNvPicPr>
          <p:nvPr/>
        </p:nvPicPr>
        <p:blipFill rotWithShape="1">
          <a:blip r:embed="rId3"/>
          <a:srcRect l="3604" r="-1" b="-1"/>
          <a:stretch/>
        </p:blipFill>
        <p:spPr>
          <a:xfrm>
            <a:off x="6785084" y="911819"/>
            <a:ext cx="4498858" cy="5034361"/>
          </a:xfrm>
          <a:prstGeom prst="rect">
            <a:avLst/>
          </a:prstGeom>
        </p:spPr>
      </p:pic>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10396538" y="6355080"/>
            <a:ext cx="1099647" cy="365125"/>
          </a:xfrm>
          <a:prstGeom prst="ellipse">
            <a:avLst/>
          </a:prstGeom>
        </p:spPr>
        <p:txBody>
          <a:bodyPr vert="horz" lIns="91440" tIns="45720" rIns="91440" bIns="45720" rtlCol="0" anchor="ctr">
            <a:normAutofit/>
          </a:bodyPr>
          <a:lstStyle>
            <a:lvl1pPr algn="r">
              <a:defRPr sz="1200">
                <a:solidFill>
                  <a:schemeClr val="tx1">
                    <a:lumMod val="50000"/>
                    <a:lumOff val="50000"/>
                  </a:schemeClr>
                </a:solidFill>
              </a:defRPr>
            </a:lvl1pPr>
          </a:lstStyle>
          <a:p>
            <a:pPr marL="0" marR="0" lvl="0" indent="0" algn="r" defTabSz="914400" rtl="0" eaLnBrk="1" fontAlgn="auto" latinLnBrk="0" hangingPunct="1">
              <a:lnSpc>
                <a:spcPct val="90000"/>
              </a:lnSpc>
              <a:spcBef>
                <a:spcPts val="0"/>
              </a:spcBef>
              <a:spcAft>
                <a:spcPts val="600"/>
              </a:spcAft>
              <a:buClrTx/>
              <a:buSzTx/>
              <a:buFontTx/>
              <a:buNone/>
              <a:tabLst/>
              <a:defRPr/>
            </a:pPr>
            <a:fld id="{8699F50C-BE38-4BD0-BA84-9B090E1F2B9B}" type="slidenum">
              <a:rPr kumimoji="0" lang="en-US" sz="1200" b="0" i="0" u="none" strike="noStrike" kern="1200" cap="none" spc="0" normalizeH="0" baseline="0" noProof="0">
                <a:ln>
                  <a:noFill/>
                </a:ln>
                <a:solidFill>
                  <a:srgbClr val="FFFFFF">
                    <a:alpha val="70000"/>
                  </a:srgbClr>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alpha val="70000"/>
                </a:srgbClr>
              </a:solidFill>
              <a:effectLst/>
              <a:uLnTx/>
              <a:uFillTx/>
              <a:latin typeface="Calibri" panose="020F0502020204030204"/>
              <a:ea typeface="+mn-ea"/>
              <a:cs typeface="+mn-cs"/>
            </a:endParaRPr>
          </a:p>
        </p:txBody>
      </p:sp>
      <p:sp>
        <p:nvSpPr>
          <p:cNvPr id="10" name="Content Placeholder 15">
            <a:extLst>
              <a:ext uri="{FF2B5EF4-FFF2-40B4-BE49-F238E27FC236}">
                <a16:creationId xmlns:a16="http://schemas.microsoft.com/office/drawing/2014/main" id="{54DC5897-4F7F-4C3F-9981-BD8DF13B5CB9}"/>
              </a:ext>
            </a:extLst>
          </p:cNvPr>
          <p:cNvSpPr>
            <a:spLocks noGrp="1"/>
          </p:cNvSpPr>
          <p:nvPr>
            <p:ph sz="half" idx="13"/>
          </p:nvPr>
        </p:nvSpPr>
        <p:spPr>
          <a:xfrm>
            <a:off x="91329" y="2183908"/>
            <a:ext cx="6069771" cy="4171172"/>
          </a:xfrm>
        </p:spPr>
        <p:txBody>
          <a:bodyPr vert="horz" lIns="91440" tIns="45720" rIns="91440" bIns="45720" rtlCol="0" anchor="t">
            <a:normAutofit fontScale="85000" lnSpcReduction="20000"/>
          </a:bodyPr>
          <a:lstStyle/>
          <a:p>
            <a:pPr>
              <a:buClr>
                <a:schemeClr val="accent2"/>
              </a:buClr>
            </a:pPr>
            <a:r>
              <a:rPr lang="en-US" b="1" dirty="0"/>
              <a:t>There are problems in Vehicle type detection is the automatically.</a:t>
            </a:r>
          </a:p>
          <a:p>
            <a:pPr>
              <a:buClr>
                <a:schemeClr val="accent2"/>
              </a:buClr>
            </a:pPr>
            <a:r>
              <a:rPr lang="en-US" b="1" dirty="0"/>
              <a:t>There are problems in Parking violation detection where a vehicle parks in express way without a permission or a special reason</a:t>
            </a:r>
          </a:p>
          <a:p>
            <a:pPr>
              <a:buClr>
                <a:schemeClr val="accent2"/>
              </a:buClr>
            </a:pPr>
            <a:r>
              <a:rPr lang="en-US" b="1" dirty="0"/>
              <a:t>There are problems in Road Lane Violation detection where a vehicle continuously drives in the wrong lane (second lane).</a:t>
            </a:r>
          </a:p>
          <a:p>
            <a:pPr>
              <a:buClr>
                <a:schemeClr val="accent2"/>
              </a:buClr>
            </a:pPr>
            <a:r>
              <a:rPr lang="en-US" b="1" dirty="0"/>
              <a:t>There are problems in Speed violation detection where a vehicle exceeding the speed limit of the expressway.</a:t>
            </a:r>
          </a:p>
          <a:p>
            <a:pPr>
              <a:buClr>
                <a:schemeClr val="accent2"/>
              </a:buClr>
            </a:pPr>
            <a:r>
              <a:rPr lang="en-US" b="1" dirty="0"/>
              <a:t>There are problems in Signal violation detection where a vehicle overtakes another vehicle without giving signals.</a:t>
            </a:r>
          </a:p>
          <a:p>
            <a:pPr>
              <a:buClr>
                <a:schemeClr val="accent2"/>
              </a:buClr>
            </a:pPr>
            <a:r>
              <a:rPr lang="en-US" b="1" dirty="0"/>
              <a:t>There are problems in Reverse violation detection where a vehicle moving in reverse.</a:t>
            </a:r>
          </a:p>
        </p:txBody>
      </p:sp>
      <p:sp>
        <p:nvSpPr>
          <p:cNvPr id="13" name="Title 13">
            <a:extLst>
              <a:ext uri="{FF2B5EF4-FFF2-40B4-BE49-F238E27FC236}">
                <a16:creationId xmlns:a16="http://schemas.microsoft.com/office/drawing/2014/main" id="{0A2438C4-85FB-428F-9165-23645BAF0866}"/>
              </a:ext>
            </a:extLst>
          </p:cNvPr>
          <p:cNvSpPr>
            <a:spLocks noGrp="1"/>
          </p:cNvSpPr>
          <p:nvPr>
            <p:ph type="title"/>
          </p:nvPr>
        </p:nvSpPr>
        <p:spPr>
          <a:xfrm>
            <a:off x="482725" y="251918"/>
            <a:ext cx="4850862" cy="1785497"/>
          </a:xfrm>
        </p:spPr>
        <p:txBody>
          <a:bodyPr vert="horz" lIns="91440" tIns="45720" rIns="91440" bIns="45720" rtlCol="0" anchor="b">
            <a:normAutofit/>
          </a:bodyPr>
          <a:lstStyle/>
          <a:p>
            <a:r>
              <a:rPr lang="en-US" dirty="0">
                <a:solidFill>
                  <a:schemeClr val="tx1"/>
                </a:solidFill>
              </a:rPr>
              <a:t>Research problems</a:t>
            </a:r>
            <a:endParaRPr lang="en-US" b="0" dirty="0">
              <a:solidFill>
                <a:schemeClr val="tx1"/>
              </a:solidFill>
            </a:endParaRPr>
          </a:p>
        </p:txBody>
      </p:sp>
    </p:spTree>
    <p:extLst>
      <p:ext uri="{BB962C8B-B14F-4D97-AF65-F5344CB8AC3E}">
        <p14:creationId xmlns:p14="http://schemas.microsoft.com/office/powerpoint/2010/main" val="8249524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1235"/>
            <a:ext cx="10659557" cy="960204"/>
          </a:xfrm>
        </p:spPr>
        <p:txBody>
          <a:bodyPr>
            <a:normAutofit/>
          </a:bodyPr>
          <a:lstStyle/>
          <a:p>
            <a:r>
              <a:rPr lang="en-US"/>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Ranasinghe M.M.C|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4599902" cy="31743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Vehicle Detection </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Vehicle type Identify</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Object Detection extracts feature map using a base deep learning network.</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Modal train by CNN Algorithm</a:t>
            </a:r>
          </a:p>
        </p:txBody>
      </p:sp>
      <p:pic>
        <p:nvPicPr>
          <p:cNvPr id="5" name="Picture 4">
            <a:extLst>
              <a:ext uri="{FF2B5EF4-FFF2-40B4-BE49-F238E27FC236}">
                <a16:creationId xmlns:a16="http://schemas.microsoft.com/office/drawing/2014/main" id="{AE12791B-49DF-498A-90FC-B15C603626B6}"/>
              </a:ext>
            </a:extLst>
          </p:cNvPr>
          <p:cNvPicPr>
            <a:picLocks noChangeAspect="1"/>
          </p:cNvPicPr>
          <p:nvPr/>
        </p:nvPicPr>
        <p:blipFill>
          <a:blip r:embed="rId2"/>
          <a:stretch>
            <a:fillRect/>
          </a:stretch>
        </p:blipFill>
        <p:spPr>
          <a:xfrm>
            <a:off x="5073384" y="2396970"/>
            <a:ext cx="6103602" cy="3759693"/>
          </a:xfrm>
          <a:prstGeom prst="rect">
            <a:avLst/>
          </a:prstGeom>
        </p:spPr>
      </p:pic>
    </p:spTree>
    <p:extLst>
      <p:ext uri="{BB962C8B-B14F-4D97-AF65-F5344CB8AC3E}">
        <p14:creationId xmlns:p14="http://schemas.microsoft.com/office/powerpoint/2010/main" val="3436891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1235"/>
            <a:ext cx="10659557" cy="960204"/>
          </a:xfrm>
        </p:spPr>
        <p:txBody>
          <a:bodyPr>
            <a:normAutofit/>
          </a:bodyPr>
          <a:lstStyle/>
          <a:p>
            <a:r>
              <a:rPr lang="en-US"/>
              <a:t>Completion of the project</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  Ranasinghe M.M.C|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45999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EXPLANATION </a:t>
            </a:r>
          </a:p>
        </p:txBody>
      </p:sp>
      <p:pic>
        <p:nvPicPr>
          <p:cNvPr id="5" name="Picture 4">
            <a:extLst>
              <a:ext uri="{FF2B5EF4-FFF2-40B4-BE49-F238E27FC236}">
                <a16:creationId xmlns:a16="http://schemas.microsoft.com/office/drawing/2014/main" id="{AE12791B-49DF-498A-90FC-B15C603626B6}"/>
              </a:ext>
            </a:extLst>
          </p:cNvPr>
          <p:cNvPicPr>
            <a:picLocks noChangeAspect="1"/>
          </p:cNvPicPr>
          <p:nvPr/>
        </p:nvPicPr>
        <p:blipFill>
          <a:blip r:embed="rId2"/>
          <a:stretch>
            <a:fillRect/>
          </a:stretch>
        </p:blipFill>
        <p:spPr>
          <a:xfrm>
            <a:off x="8881352" y="2628228"/>
            <a:ext cx="2831976" cy="1744439"/>
          </a:xfrm>
          <a:prstGeom prst="rect">
            <a:avLst/>
          </a:prstGeom>
        </p:spPr>
      </p:pic>
      <p:pic>
        <p:nvPicPr>
          <p:cNvPr id="4" name="Picture 3" descr="A black car on a road&#10;&#10;Description automatically generated with medium confidence">
            <a:extLst>
              <a:ext uri="{FF2B5EF4-FFF2-40B4-BE49-F238E27FC236}">
                <a16:creationId xmlns:a16="http://schemas.microsoft.com/office/drawing/2014/main" id="{FDD46B3A-67A1-4030-9821-2DE06C1DA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18" y="2833683"/>
            <a:ext cx="2774782" cy="1640663"/>
          </a:xfrm>
          <a:prstGeom prst="rect">
            <a:avLst/>
          </a:prstGeom>
        </p:spPr>
      </p:pic>
      <p:sp>
        <p:nvSpPr>
          <p:cNvPr id="6" name="Rectangle 4">
            <a:extLst>
              <a:ext uri="{FF2B5EF4-FFF2-40B4-BE49-F238E27FC236}">
                <a16:creationId xmlns:a16="http://schemas.microsoft.com/office/drawing/2014/main" id="{8983408E-3801-484B-9D80-F3D1F79DCD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49AEEFE5-8715-48FB-9E49-50F81B97D46C}"/>
              </a:ext>
            </a:extLst>
          </p:cNvPr>
          <p:cNvPicPr>
            <a:picLocks noChangeAspect="1"/>
          </p:cNvPicPr>
          <p:nvPr/>
        </p:nvPicPr>
        <p:blipFill>
          <a:blip r:embed="rId4"/>
          <a:stretch>
            <a:fillRect/>
          </a:stretch>
        </p:blipFill>
        <p:spPr>
          <a:xfrm>
            <a:off x="3463558" y="3019145"/>
            <a:ext cx="5335269" cy="886343"/>
          </a:xfrm>
          <a:prstGeom prst="rect">
            <a:avLst/>
          </a:prstGeom>
        </p:spPr>
      </p:pic>
    </p:spTree>
    <p:extLst>
      <p:ext uri="{BB962C8B-B14F-4D97-AF65-F5344CB8AC3E}">
        <p14:creationId xmlns:p14="http://schemas.microsoft.com/office/powerpoint/2010/main" val="2039142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Ranasinghe M.M.C|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4205050" cy="52057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Illegally parked Vehicle Detection </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Our Algorithm maintains five global variables</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CURRENT FRAME NO</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STRICT_FACTOR</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FAILURE_IGNORE_TIME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SECURE TIME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VEHICLE_CONVEHICLE_CON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lang="en-US" sz="2400" dirty="0">
              <a:solidFill>
                <a:srgbClr val="00194C"/>
              </a:solidFill>
              <a:latin typeface="Calibri" panose="020F0502020204030204"/>
            </a:endParaRPr>
          </a:p>
        </p:txBody>
      </p:sp>
      <p:pic>
        <p:nvPicPr>
          <p:cNvPr id="10" name="Picture 9">
            <a:extLst>
              <a:ext uri="{FF2B5EF4-FFF2-40B4-BE49-F238E27FC236}">
                <a16:creationId xmlns:a16="http://schemas.microsoft.com/office/drawing/2014/main" id="{016177BA-652E-4C79-9044-A70B49240E61}"/>
              </a:ext>
            </a:extLst>
          </p:cNvPr>
          <p:cNvPicPr>
            <a:picLocks noChangeAspect="1"/>
          </p:cNvPicPr>
          <p:nvPr/>
        </p:nvPicPr>
        <p:blipFill>
          <a:blip r:embed="rId2"/>
          <a:stretch>
            <a:fillRect/>
          </a:stretch>
        </p:blipFill>
        <p:spPr>
          <a:xfrm>
            <a:off x="4979244" y="419100"/>
            <a:ext cx="7038975" cy="6019800"/>
          </a:xfrm>
          <a:prstGeom prst="rect">
            <a:avLst/>
          </a:prstGeom>
        </p:spPr>
      </p:pic>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chor="ctr">
            <a:normAutofit/>
          </a:bodyPr>
          <a:lstStyle/>
          <a:p>
            <a:r>
              <a:rPr lang="en-US" dirty="0"/>
              <a:t>Completion of the project</a:t>
            </a:r>
            <a:endParaRPr lang="en-GB" dirty="0"/>
          </a:p>
        </p:txBody>
      </p:sp>
    </p:spTree>
    <p:extLst>
      <p:ext uri="{BB962C8B-B14F-4D97-AF65-F5344CB8AC3E}">
        <p14:creationId xmlns:p14="http://schemas.microsoft.com/office/powerpoint/2010/main" val="234972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IT18097634  Ranasinghe M.M.C|   2021-238</a:t>
            </a:r>
          </a:p>
        </p:txBody>
      </p:sp>
      <p:sp>
        <p:nvSpPr>
          <p:cNvPr id="7" name="TextBox 6">
            <a:extLst>
              <a:ext uri="{FF2B5EF4-FFF2-40B4-BE49-F238E27FC236}">
                <a16:creationId xmlns:a16="http://schemas.microsoft.com/office/drawing/2014/main" id="{583E246F-3463-4AA8-8F40-F8A66F1E136A}"/>
              </a:ext>
            </a:extLst>
          </p:cNvPr>
          <p:cNvSpPr txBox="1"/>
          <p:nvPr/>
        </p:nvSpPr>
        <p:spPr>
          <a:xfrm>
            <a:off x="473482" y="1658543"/>
            <a:ext cx="4205050" cy="2066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Accuracy</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95% accuracy of illegally vehicle parked detection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lang="en-US" sz="2400" dirty="0">
              <a:solidFill>
                <a:srgbClr val="00194C"/>
              </a:solidFill>
              <a:latin typeface="Calibri" panose="020F0502020204030204"/>
            </a:endParaRPr>
          </a:p>
        </p:txBody>
      </p:sp>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chor="ctr">
            <a:normAutofit/>
          </a:bodyPr>
          <a:lstStyle/>
          <a:p>
            <a:r>
              <a:rPr lang="en-US" dirty="0"/>
              <a:t>Completion of the project</a:t>
            </a:r>
            <a:endParaRPr lang="en-GB" dirty="0"/>
          </a:p>
        </p:txBody>
      </p:sp>
      <p:pic>
        <p:nvPicPr>
          <p:cNvPr id="4" name="Picture 3">
            <a:extLst>
              <a:ext uri="{FF2B5EF4-FFF2-40B4-BE49-F238E27FC236}">
                <a16:creationId xmlns:a16="http://schemas.microsoft.com/office/drawing/2014/main" id="{14AA7E9A-7862-44F6-A81C-B85A0A081313}"/>
              </a:ext>
            </a:extLst>
          </p:cNvPr>
          <p:cNvPicPr>
            <a:picLocks noChangeAspect="1"/>
          </p:cNvPicPr>
          <p:nvPr/>
        </p:nvPicPr>
        <p:blipFill>
          <a:blip r:embed="rId2"/>
          <a:stretch>
            <a:fillRect/>
          </a:stretch>
        </p:blipFill>
        <p:spPr>
          <a:xfrm>
            <a:off x="4678532" y="1658543"/>
            <a:ext cx="6878707" cy="4740805"/>
          </a:xfrm>
          <a:prstGeom prst="rect">
            <a:avLst/>
          </a:prstGeom>
        </p:spPr>
      </p:pic>
    </p:spTree>
    <p:extLst>
      <p:ext uri="{BB962C8B-B14F-4D97-AF65-F5344CB8AC3E}">
        <p14:creationId xmlns:p14="http://schemas.microsoft.com/office/powerpoint/2010/main" val="834940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7353D5-7C61-46C0-8269-5D003158ABF7}"/>
              </a:ext>
            </a:extLst>
          </p:cNvPr>
          <p:cNvSpPr/>
          <p:nvPr/>
        </p:nvSpPr>
        <p:spPr>
          <a:xfrm>
            <a:off x="390063" y="565222"/>
            <a:ext cx="7040547" cy="646331"/>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2700">
                  <a:solidFill>
                    <a:srgbClr val="F2F2F2">
                      <a:lumMod val="50000"/>
                    </a:srgbClr>
                  </a:solidFill>
                  <a:prstDash val="solid"/>
                </a:ln>
                <a:solidFill>
                  <a:srgbClr val="00194C"/>
                </a:solidFill>
                <a:effectLst>
                  <a:innerShdw blurRad="177800">
                    <a:srgbClr val="F2F2F2">
                      <a:lumMod val="50000"/>
                    </a:srgbClr>
                  </a:innerShdw>
                </a:effectLst>
                <a:uLnTx/>
                <a:uFillTx/>
                <a:latin typeface="Calibri" panose="020F0502020204030204"/>
                <a:ea typeface="+mn-ea"/>
                <a:cs typeface="+mn-cs"/>
              </a:rPr>
              <a:t>Work Breakdown Structure (WBS)</a:t>
            </a:r>
          </a:p>
        </p:txBody>
      </p:sp>
      <p:sp>
        <p:nvSpPr>
          <p:cNvPr id="9" name="Rectangle 8">
            <a:extLst>
              <a:ext uri="{FF2B5EF4-FFF2-40B4-BE49-F238E27FC236}">
                <a16:creationId xmlns:a16="http://schemas.microsoft.com/office/drawing/2014/main" id="{665451A6-2BFE-4677-8C0F-81246F71D0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graphicFrame>
        <p:nvGraphicFramePr>
          <p:cNvPr id="12" name="Diagram 11">
            <a:extLst>
              <a:ext uri="{FF2B5EF4-FFF2-40B4-BE49-F238E27FC236}">
                <a16:creationId xmlns:a16="http://schemas.microsoft.com/office/drawing/2014/main" id="{CCFABDFA-BC3B-4B7A-A92D-4AB2D41D111A}"/>
              </a:ext>
            </a:extLst>
          </p:cNvPr>
          <p:cNvGraphicFramePr/>
          <p:nvPr/>
        </p:nvGraphicFramePr>
        <p:xfrm>
          <a:off x="1424066" y="1086371"/>
          <a:ext cx="9099029" cy="5284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8" name="Picture 4" descr="How to make a WBS Dictionary | Workbreakdownstructure.com">
            <a:extLst>
              <a:ext uri="{FF2B5EF4-FFF2-40B4-BE49-F238E27FC236}">
                <a16:creationId xmlns:a16="http://schemas.microsoft.com/office/drawing/2014/main" id="{2085B237-98BC-4A18-8E87-0D20EBB3E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1730" y="4065973"/>
            <a:ext cx="2987613" cy="168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41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C4A12C-8FA2-422F-9543-3206269C3655}"/>
              </a:ext>
            </a:extLst>
          </p:cNvPr>
          <p:cNvSpPr/>
          <p:nvPr/>
        </p:nvSpPr>
        <p:spPr>
          <a:xfrm>
            <a:off x="608155" y="934699"/>
            <a:ext cx="4718906"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2700">
                  <a:solidFill>
                    <a:srgbClr val="F2F2F2">
                      <a:lumMod val="50000"/>
                    </a:srgbClr>
                  </a:solidFill>
                  <a:prstDash val="solid"/>
                </a:ln>
                <a:solidFill>
                  <a:srgbClr val="00194C"/>
                </a:solidFill>
                <a:effectLst>
                  <a:innerShdw blurRad="177800">
                    <a:srgbClr val="F2F2F2">
                      <a:lumMod val="50000"/>
                    </a:srgbClr>
                  </a:innerShdw>
                </a:effectLst>
                <a:uLnTx/>
                <a:uFillTx/>
                <a:latin typeface="Calibri" panose="020F0502020204030204"/>
                <a:ea typeface="+mn-ea"/>
                <a:cs typeface="+mn-cs"/>
              </a:rPr>
              <a:t>Commercialization</a:t>
            </a:r>
          </a:p>
        </p:txBody>
      </p:sp>
      <p:sp>
        <p:nvSpPr>
          <p:cNvPr id="9" name="Rectangle 8">
            <a:extLst>
              <a:ext uri="{FF2B5EF4-FFF2-40B4-BE49-F238E27FC236}">
                <a16:creationId xmlns:a16="http://schemas.microsoft.com/office/drawing/2014/main" id="{A7351773-83C4-4A81-8CF1-E98B9291082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 name="Picture 2">
            <a:extLst>
              <a:ext uri="{FF2B5EF4-FFF2-40B4-BE49-F238E27FC236}">
                <a16:creationId xmlns:a16="http://schemas.microsoft.com/office/drawing/2014/main" id="{25690228-ABCF-4236-82A4-0B15226EF009}"/>
              </a:ext>
            </a:extLst>
          </p:cNvPr>
          <p:cNvPicPr>
            <a:picLocks noChangeAspect="1"/>
          </p:cNvPicPr>
          <p:nvPr/>
        </p:nvPicPr>
        <p:blipFill>
          <a:blip r:embed="rId2"/>
          <a:stretch>
            <a:fillRect/>
          </a:stretch>
        </p:blipFill>
        <p:spPr>
          <a:xfrm>
            <a:off x="7248860" y="3722733"/>
            <a:ext cx="4860339" cy="2770141"/>
          </a:xfrm>
          <a:prstGeom prst="rect">
            <a:avLst/>
          </a:prstGeom>
        </p:spPr>
      </p:pic>
      <p:sp>
        <p:nvSpPr>
          <p:cNvPr id="7" name="TextBox 6">
            <a:extLst>
              <a:ext uri="{FF2B5EF4-FFF2-40B4-BE49-F238E27FC236}">
                <a16:creationId xmlns:a16="http://schemas.microsoft.com/office/drawing/2014/main" id="{184C3055-8257-45F9-867C-971E50169B8C}"/>
              </a:ext>
            </a:extLst>
          </p:cNvPr>
          <p:cNvSpPr txBox="1"/>
          <p:nvPr/>
        </p:nvSpPr>
        <p:spPr>
          <a:xfrm>
            <a:off x="974610" y="1734849"/>
            <a:ext cx="9376755" cy="404213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Our system can be used in expressways.</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First give a trial version of the software to the user.</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 user agrees to use the software after using the trial version, then user can purchase the software. </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there are any additional customizations required, then user must pay for those customizations.</a:t>
            </a:r>
          </a:p>
          <a:p>
            <a:pPr marL="342900" marR="0" lvl="0" indent="-342900" algn="l" defTabSz="914400" rtl="0" eaLnBrk="1" fontAlgn="auto" latinLnBrk="0" hangingPunct="1">
              <a:lnSpc>
                <a:spcPct val="100000"/>
              </a:lnSpc>
              <a:spcBef>
                <a:spcPts val="0"/>
              </a:spcBef>
              <a:spcAft>
                <a:spcPts val="0"/>
              </a:spcAft>
              <a:buClrTx/>
              <a:buSzTx/>
              <a:buFont typeface="Wingdings"/>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4208031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6C0A0-57FB-482E-BF83-9B7E4D706DBE}"/>
              </a:ext>
            </a:extLst>
          </p:cNvPr>
          <p:cNvSpPr>
            <a:spLocks noGrp="1"/>
          </p:cNvSpPr>
          <p:nvPr>
            <p:ph type="body" sz="quarter" idx="10"/>
          </p:nvPr>
        </p:nvSpPr>
        <p:spPr>
          <a:xfrm>
            <a:off x="519112" y="1287262"/>
            <a:ext cx="10834688" cy="4366005"/>
          </a:xfrm>
        </p:spPr>
        <p:txBody>
          <a:bodyPr lIns="91440" tIns="45720" rIns="91440" bIns="45720" anchor="t"/>
          <a:lstStyle/>
          <a:p>
            <a:pPr>
              <a:lnSpc>
                <a:spcPct val="100000"/>
              </a:lnSpc>
            </a:pPr>
            <a:r>
              <a:rPr lang="en-US" sz="1600" dirty="0"/>
              <a:t>[1] Rami </a:t>
            </a:r>
            <a:r>
              <a:rPr lang="en-US" sz="1600" dirty="0" err="1"/>
              <a:t>Alkhawaji</a:t>
            </a:r>
            <a:r>
              <a:rPr lang="en-US" sz="1600" dirty="0"/>
              <a:t>, Mohamed </a:t>
            </a:r>
            <a:r>
              <a:rPr lang="en-US" sz="1600" dirty="0" err="1"/>
              <a:t>Sedky</a:t>
            </a:r>
            <a:r>
              <a:rPr lang="en-US" sz="1600" dirty="0"/>
              <a:t>, Abdel-Hamid Soliman, “Illegal Parking Detection Using Gaussian Mixture Model and Kalman Filter“ 2017 IEEE/ACS 14th International Conference on Computer Systems and Applications. Available at: </a:t>
            </a:r>
            <a:r>
              <a:rPr lang="en-US" sz="1600" dirty="0">
                <a:hlinkClick r:id="rId2"/>
              </a:rPr>
              <a:t>https://ieeexplore.ieee.org/document/8308377</a:t>
            </a:r>
            <a:endParaRPr lang="en-US" sz="1600" dirty="0"/>
          </a:p>
          <a:p>
            <a:pPr>
              <a:lnSpc>
                <a:spcPct val="100000"/>
              </a:lnSpc>
            </a:pPr>
            <a:r>
              <a:rPr lang="en-US" sz="1600" dirty="0"/>
              <a:t>[2] </a:t>
            </a:r>
            <a:r>
              <a:rPr lang="en-US" sz="1600" dirty="0" err="1"/>
              <a:t>Zhemin</a:t>
            </a:r>
            <a:r>
              <a:rPr lang="en-US" sz="1600" dirty="0"/>
              <a:t> Liu, </a:t>
            </a:r>
            <a:r>
              <a:rPr lang="en-US" sz="1600" dirty="0" err="1"/>
              <a:t>Weiling</a:t>
            </a:r>
            <a:r>
              <a:rPr lang="en-US" sz="1600" dirty="0"/>
              <a:t> Chen, Chai </a:t>
            </a:r>
            <a:r>
              <a:rPr lang="en-US" sz="1600" dirty="0" err="1"/>
              <a:t>Kiat</a:t>
            </a:r>
            <a:r>
              <a:rPr lang="en-US" sz="1600" dirty="0"/>
              <a:t> Yeo, “Automatic Detection of Parking Violation and Capture of License Plate” 2019 IEEE 10th Annual Information Technology, Electronics and Mobile Communication Conference (IEMCON). Available at: </a:t>
            </a:r>
            <a:r>
              <a:rPr lang="en-US" sz="1600" dirty="0">
                <a:hlinkClick r:id="rId3"/>
              </a:rPr>
              <a:t>https://ieeexplore.ieee.org/document/8936164</a:t>
            </a:r>
            <a:endParaRPr lang="en-US" sz="1600" dirty="0"/>
          </a:p>
          <a:p>
            <a:pPr>
              <a:lnSpc>
                <a:spcPct val="100000"/>
              </a:lnSpc>
            </a:pPr>
            <a:r>
              <a:rPr lang="en-US" sz="1600" dirty="0"/>
              <a:t>[3] </a:t>
            </a:r>
            <a:r>
              <a:rPr lang="en-US" sz="1600" dirty="0" err="1"/>
              <a:t>Wahyono</a:t>
            </a:r>
            <a:r>
              <a:rPr lang="en-US" sz="1600" dirty="0"/>
              <a:t>, Alexander </a:t>
            </a:r>
            <a:r>
              <a:rPr lang="en-US" sz="1600" dirty="0" err="1"/>
              <a:t>Filonenko</a:t>
            </a:r>
            <a:r>
              <a:rPr lang="en-US" sz="1600" dirty="0"/>
              <a:t>, and Kang-Hyun Jo, “Detecting Illegally Parked Vehicle Based on Cumulative Dual Foreground Difference” 2016 IEEE 14th International Conference on Industrial Informatics (INDIN). Available at: </a:t>
            </a:r>
            <a:r>
              <a:rPr lang="en-US" sz="1600" dirty="0">
                <a:hlinkClick r:id="rId4"/>
              </a:rPr>
              <a:t>https://ieeexplore.ieee.org/document/7819263</a:t>
            </a:r>
            <a:endParaRPr lang="en-US" sz="1600" dirty="0"/>
          </a:p>
          <a:p>
            <a:pPr>
              <a:lnSpc>
                <a:spcPct val="100000"/>
              </a:lnSpc>
            </a:pPr>
            <a:r>
              <a:rPr lang="en-US" sz="1600" dirty="0"/>
              <a:t>[4] Ali </a:t>
            </a:r>
            <a:r>
              <a:rPr lang="en-US" sz="1600" dirty="0" err="1"/>
              <a:t>Şentaş</a:t>
            </a:r>
            <a:r>
              <a:rPr lang="en-US" sz="1600" dirty="0"/>
              <a:t>, Seda Kul, Ahmet </a:t>
            </a:r>
            <a:r>
              <a:rPr lang="en-US" sz="1600" dirty="0" err="1"/>
              <a:t>Sayar</a:t>
            </a:r>
            <a:r>
              <a:rPr lang="en-US" sz="1600" dirty="0"/>
              <a:t>, “Real-Time Traffic Rules Infringing Determination Over the Video Stream: Wrong Way and Clearway Violation Detection” 2019 International Artificial Intelligence and Data Processing Symposium (IDAP). Available at: </a:t>
            </a:r>
            <a:r>
              <a:rPr lang="en-US" sz="1600" dirty="0">
                <a:hlinkClick r:id="rId5"/>
              </a:rPr>
              <a:t>https://ieeexplore.ieee.org/document/8875889</a:t>
            </a:r>
            <a:endParaRPr lang="en-US" sz="1600" dirty="0"/>
          </a:p>
          <a:p>
            <a:pPr>
              <a:lnSpc>
                <a:spcPct val="100000"/>
              </a:lnSpc>
            </a:pPr>
            <a:r>
              <a:rPr lang="en-US" sz="1600" dirty="0"/>
              <a:t>[5] Weiwei Chen, </a:t>
            </a:r>
            <a:r>
              <a:rPr lang="en-US" sz="1600" dirty="0" err="1"/>
              <a:t>Weixing</a:t>
            </a:r>
            <a:r>
              <a:rPr lang="en-US" sz="1600" dirty="0"/>
              <a:t> Wang, Kevin Wang, </a:t>
            </a:r>
            <a:r>
              <a:rPr lang="en-US" sz="1600" dirty="0" err="1"/>
              <a:t>Zhaoying</a:t>
            </a:r>
            <a:r>
              <a:rPr lang="en-US" sz="1600" dirty="0"/>
              <a:t> Li, Huan Li, Sheng Liu, “Lane departure warning systems and lane line detection methods based on image processing and semantic segmentation: A review” Available online 27 November 2020 [</a:t>
            </a:r>
            <a:r>
              <a:rPr lang="en-US" sz="1600" dirty="0" err="1"/>
              <a:t>sciencedirect</a:t>
            </a:r>
            <a:r>
              <a:rPr lang="en-US" sz="1600" dirty="0"/>
              <a:t>] Available at: </a:t>
            </a:r>
            <a:r>
              <a:rPr lang="en-US" sz="1600" dirty="0">
                <a:hlinkClick r:id="rId6"/>
              </a:rPr>
              <a:t>https://www.sciencedirect.com/science/article/pii/S2095756420301458</a:t>
            </a:r>
            <a:endParaRPr lang="en-US" sz="1600" dirty="0"/>
          </a:p>
          <a:p>
            <a:pPr>
              <a:lnSpc>
                <a:spcPct val="100000"/>
              </a:lnSpc>
            </a:pPr>
            <a:endParaRPr lang="en-US" sz="1600" dirty="0">
              <a:cs typeface="Calibri"/>
            </a:endParaRPr>
          </a:p>
        </p:txBody>
      </p:sp>
      <p:sp>
        <p:nvSpPr>
          <p:cNvPr id="3" name="Title 2">
            <a:extLst>
              <a:ext uri="{FF2B5EF4-FFF2-40B4-BE49-F238E27FC236}">
                <a16:creationId xmlns:a16="http://schemas.microsoft.com/office/drawing/2014/main" id="{F1E65193-17CD-4274-8029-FA87E3BDF8A8}"/>
              </a:ext>
            </a:extLst>
          </p:cNvPr>
          <p:cNvSpPr>
            <a:spLocks noGrp="1"/>
          </p:cNvSpPr>
          <p:nvPr>
            <p:ph type="title"/>
          </p:nvPr>
        </p:nvSpPr>
        <p:spPr/>
        <p:txBody>
          <a:bodyPr>
            <a:normAutofit fontScale="90000"/>
          </a:bodyPr>
          <a:lstStyle/>
          <a:p>
            <a:br>
              <a:rPr lang="en-US" dirty="0">
                <a:ea typeface="+mj-lt"/>
                <a:cs typeface="+mj-lt"/>
              </a:rPr>
            </a:br>
            <a:endParaRPr lang="en-US" dirty="0">
              <a:ea typeface="+mj-lt"/>
              <a:cs typeface="+mj-lt"/>
            </a:endParaRPr>
          </a:p>
          <a:p>
            <a:r>
              <a:rPr lang="en-US" dirty="0">
                <a:ea typeface="+mj-lt"/>
                <a:cs typeface="+mj-lt"/>
              </a:rPr>
              <a:t>References</a:t>
            </a:r>
            <a:endParaRPr lang="en-US" b="0" dirty="0">
              <a:ea typeface="+mj-lt"/>
              <a:cs typeface="+mj-lt"/>
            </a:endParaRPr>
          </a:p>
          <a:p>
            <a:endParaRPr lang="en-US" dirty="0">
              <a:cs typeface="Calibri"/>
            </a:endParaRPr>
          </a:p>
        </p:txBody>
      </p:sp>
      <p:sp>
        <p:nvSpPr>
          <p:cNvPr id="4" name="TextBox 3">
            <a:extLst>
              <a:ext uri="{FF2B5EF4-FFF2-40B4-BE49-F238E27FC236}">
                <a16:creationId xmlns:a16="http://schemas.microsoft.com/office/drawing/2014/main" id="{BCDAA64F-5D72-4E3C-B4E1-826640453FE6}"/>
              </a:ext>
            </a:extLst>
          </p:cNvPr>
          <p:cNvSpPr txBox="1"/>
          <p:nvPr/>
        </p:nvSpPr>
        <p:spPr>
          <a:xfrm>
            <a:off x="2600325" y="6496050"/>
            <a:ext cx="5048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264495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283842" y="1987420"/>
            <a:ext cx="5283762" cy="1789855"/>
          </a:xfrm>
        </p:spPr>
        <p:txBody>
          <a:bodyPr anchor="b">
            <a:normAutofit/>
          </a:bodyPr>
          <a:lstStyle/>
          <a:p>
            <a:r>
              <a:rPr lang="en-US" dirty="0"/>
              <a:t>IT18148732 </a:t>
            </a:r>
            <a:br>
              <a:rPr lang="en-US" dirty="0"/>
            </a:br>
            <a:r>
              <a:rPr lang="en-US" dirty="0"/>
              <a:t>Tennakoon T.M.P.J.A.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283842" y="3792046"/>
            <a:ext cx="4911633" cy="910580"/>
          </a:xfrm>
        </p:spPr>
        <p:txBody>
          <a:bodyPr>
            <a:normAutofit/>
          </a:bodyPr>
          <a:lstStyle/>
          <a:p>
            <a:r>
              <a:rPr lang="en-US" dirty="0"/>
              <a:t>Software Engineering</a:t>
            </a:r>
          </a:p>
        </p:txBody>
      </p:sp>
      <p:sp>
        <p:nvSpPr>
          <p:cNvPr id="7" name="Rectangle 6">
            <a:extLst>
              <a:ext uri="{FF2B5EF4-FFF2-40B4-BE49-F238E27FC236}">
                <a16:creationId xmlns:a16="http://schemas.microsoft.com/office/drawing/2014/main" id="{3879CC59-43AF-4695-B892-00E2EAB431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9" name="Picture Placeholder 8" descr="A person with long hair&#10;&#10;Description automatically generated with low confidence">
            <a:extLst>
              <a:ext uri="{FF2B5EF4-FFF2-40B4-BE49-F238E27FC236}">
                <a16:creationId xmlns:a16="http://schemas.microsoft.com/office/drawing/2014/main" id="{A2C0DC30-8564-4750-91FB-72AFAA0742C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891" r="6891"/>
          <a:stretch>
            <a:fillRect/>
          </a:stretch>
        </p:blipFill>
        <p:spPr>
          <a:xfrm>
            <a:off x="1754420" y="887767"/>
            <a:ext cx="4428523" cy="5109777"/>
          </a:xfrm>
        </p:spPr>
      </p:pic>
    </p:spTree>
    <p:extLst>
      <p:ext uri="{BB962C8B-B14F-4D97-AF65-F5344CB8AC3E}">
        <p14:creationId xmlns:p14="http://schemas.microsoft.com/office/powerpoint/2010/main" val="2181409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9D7AF-8C2C-4D3A-B42E-6498354A4C6C}"/>
              </a:ext>
            </a:extLst>
          </p:cNvPr>
          <p:cNvSpPr>
            <a:spLocks noGrp="1"/>
          </p:cNvSpPr>
          <p:nvPr>
            <p:ph type="body" sz="quarter" idx="10"/>
          </p:nvPr>
        </p:nvSpPr>
        <p:spPr>
          <a:xfrm>
            <a:off x="4447712" y="1614667"/>
            <a:ext cx="6906087" cy="4661846"/>
          </a:xfrm>
        </p:spPr>
        <p:txBody>
          <a:bodyPr/>
          <a:lstStyle/>
          <a:p>
            <a:r>
              <a:rPr lang="en-US" sz="2800" dirty="0"/>
              <a:t>Speed violation detection means detecting the vehicles that are exceeding the maximum permitted speed limit of the express way.</a:t>
            </a:r>
          </a:p>
          <a:p>
            <a:r>
              <a:rPr lang="en-US" sz="2800" dirty="0"/>
              <a:t>There are many mechanisms that are using to determine the speeds of the vehicles (RADAR/LIDAR).</a:t>
            </a:r>
          </a:p>
          <a:p>
            <a:r>
              <a:rPr lang="en-US" sz="2800" dirty="0"/>
              <a:t>But there are several drawbacks in above mechanisms.</a:t>
            </a:r>
          </a:p>
          <a:p>
            <a:r>
              <a:rPr lang="en-US" sz="2800" dirty="0"/>
              <a:t>Speed violation detection using image and video processing is a good alternative. </a:t>
            </a:r>
          </a:p>
        </p:txBody>
      </p:sp>
      <p:sp>
        <p:nvSpPr>
          <p:cNvPr id="3" name="Title 2">
            <a:extLst>
              <a:ext uri="{FF2B5EF4-FFF2-40B4-BE49-F238E27FC236}">
                <a16:creationId xmlns:a16="http://schemas.microsoft.com/office/drawing/2014/main" id="{CCFF9BFA-CDBB-4B59-8C31-DC6C11A0E65B}"/>
              </a:ext>
            </a:extLst>
          </p:cNvPr>
          <p:cNvSpPr>
            <a:spLocks noGrp="1"/>
          </p:cNvSpPr>
          <p:nvPr>
            <p:ph type="title"/>
          </p:nvPr>
        </p:nvSpPr>
        <p:spPr/>
        <p:txBody>
          <a:bodyPr/>
          <a:lstStyle/>
          <a:p>
            <a:r>
              <a:rPr lang="en-US" dirty="0"/>
              <a:t>Speed Violation Detection</a:t>
            </a:r>
          </a:p>
        </p:txBody>
      </p:sp>
      <p:pic>
        <p:nvPicPr>
          <p:cNvPr id="5" name="Picture 4" descr="A picture containing icon&#10;&#10;Description automatically generated">
            <a:extLst>
              <a:ext uri="{FF2B5EF4-FFF2-40B4-BE49-F238E27FC236}">
                <a16:creationId xmlns:a16="http://schemas.microsoft.com/office/drawing/2014/main" id="{F8B32BD7-04C0-4981-9B1E-03136C2F63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13" y="1998609"/>
            <a:ext cx="3908249" cy="3487792"/>
          </a:xfrm>
          <a:prstGeom prst="rect">
            <a:avLst/>
          </a:prstGeom>
        </p:spPr>
      </p:pic>
      <p:sp>
        <p:nvSpPr>
          <p:cNvPr id="6" name="Rectangle 5">
            <a:extLst>
              <a:ext uri="{FF2B5EF4-FFF2-40B4-BE49-F238E27FC236}">
                <a16:creationId xmlns:a16="http://schemas.microsoft.com/office/drawing/2014/main" id="{275BD961-5CFE-4809-BF5F-8B19F579786B}"/>
              </a:ext>
            </a:extLst>
          </p:cNvPr>
          <p:cNvSpPr/>
          <p:nvPr/>
        </p:nvSpPr>
        <p:spPr>
          <a:xfrm>
            <a:off x="2687817"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01324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57200" y="228600"/>
            <a:ext cx="5424922" cy="1147968"/>
          </a:xfrm>
        </p:spPr>
        <p:txBody>
          <a:bodyPr anchor="b">
            <a:normAutofit/>
          </a:bodyPr>
          <a:lstStyle/>
          <a:p>
            <a:pPr algn="ctr"/>
            <a:r>
              <a:rPr lang="en-US" dirty="0"/>
              <a:t>Background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4294967295"/>
          </p:nvPr>
        </p:nvSpPr>
        <p:spPr/>
        <p:txBody>
          <a:bodyPr>
            <a:normAutofit fontScale="25000" lnSpcReduction="20000"/>
          </a:bodyPr>
          <a:lstStyle/>
          <a:p>
            <a:pPr marL="0" indent="0">
              <a:buNone/>
            </a:pPr>
            <a:r>
              <a:rPr lang="en-US">
                <a:highlight>
                  <a:srgbClr val="FFFF00"/>
                </a:highlight>
              </a:rPr>
              <a:t> </a:t>
            </a:r>
          </a:p>
        </p:txBody>
      </p:sp>
      <p:sp>
        <p:nvSpPr>
          <p:cNvPr id="2" name="Text Placeholder 1">
            <a:extLst>
              <a:ext uri="{FF2B5EF4-FFF2-40B4-BE49-F238E27FC236}">
                <a16:creationId xmlns:a16="http://schemas.microsoft.com/office/drawing/2014/main" id="{6CFACD8C-A611-4746-9111-8248A392164C}"/>
              </a:ext>
            </a:extLst>
          </p:cNvPr>
          <p:cNvSpPr>
            <a:spLocks noGrp="1"/>
          </p:cNvSpPr>
          <p:nvPr>
            <p:ph type="body" sz="quarter" idx="10"/>
          </p:nvPr>
        </p:nvSpPr>
        <p:spPr>
          <a:xfrm>
            <a:off x="5334000" y="1748901"/>
            <a:ext cx="6781800" cy="4509856"/>
          </a:xfrm>
        </p:spPr>
        <p:txBody>
          <a:bodyPr lIns="91440" tIns="45720" rIns="91440" bIns="45720" anchor="t"/>
          <a:lstStyle/>
          <a:p>
            <a:pPr>
              <a:spcAft>
                <a:spcPts val="600"/>
              </a:spcAft>
              <a:buClr>
                <a:schemeClr val="accent6">
                  <a:lumMod val="75000"/>
                </a:schemeClr>
              </a:buClr>
              <a:buFont typeface="Wingdings" panose="05000000000000000000" pitchFamily="2" charset="2"/>
              <a:buChar char="Ø"/>
            </a:pPr>
            <a:r>
              <a:rPr lang="en-US" dirty="0">
                <a:cs typeface="Calibri" panose="020F0502020204030204"/>
              </a:rPr>
              <a:t>Three express ways are being functioned since 2011 and some more will function in near future.</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Number of accidents on express ways are drastically increasing.</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A major reason is over speed driving.</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Police use speed detectors with LIDAR technology to capture over speeding vehicles.</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The aim of this research is to build an automated system using image and video processing to detect over speed driving vehicles with their license plate numbers. </a:t>
            </a: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p:txBody>
      </p:sp>
      <p:sp>
        <p:nvSpPr>
          <p:cNvPr id="7" name="Rectangle 6">
            <a:extLst>
              <a:ext uri="{FF2B5EF4-FFF2-40B4-BE49-F238E27FC236}">
                <a16:creationId xmlns:a16="http://schemas.microsoft.com/office/drawing/2014/main" id="{3C2A05F0-AAC3-4BE5-9AC8-59E3A3263E94}"/>
              </a:ext>
            </a:extLst>
          </p:cNvPr>
          <p:cNvSpPr/>
          <p:nvPr/>
        </p:nvSpPr>
        <p:spPr>
          <a:xfrm>
            <a:off x="2687817"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9" name="Picture 8" descr="A picture containing text, road, way, scene&#10;&#10;Description automatically generated">
            <a:extLst>
              <a:ext uri="{FF2B5EF4-FFF2-40B4-BE49-F238E27FC236}">
                <a16:creationId xmlns:a16="http://schemas.microsoft.com/office/drawing/2014/main" id="{29F6ECB8-A3B0-4009-9AC9-59DEB62FC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40" y="2032205"/>
            <a:ext cx="4837435" cy="3161232"/>
          </a:xfrm>
          <a:prstGeom prst="rect">
            <a:avLst/>
          </a:prstGeom>
        </p:spPr>
      </p:pic>
    </p:spTree>
    <p:extLst>
      <p:ext uri="{BB962C8B-B14F-4D97-AF65-F5344CB8AC3E}">
        <p14:creationId xmlns:p14="http://schemas.microsoft.com/office/powerpoint/2010/main" val="365849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 name="Content Placeholder 24">
            <a:extLst>
              <a:ext uri="{FF2B5EF4-FFF2-40B4-BE49-F238E27FC236}">
                <a16:creationId xmlns:a16="http://schemas.microsoft.com/office/drawing/2014/main" id="{C96C0664-D1B1-40BF-906A-63E397553A99}"/>
              </a:ext>
            </a:extLst>
          </p:cNvPr>
          <p:cNvPicPr>
            <a:picLocks noChangeAspect="1"/>
          </p:cNvPicPr>
          <p:nvPr/>
        </p:nvPicPr>
        <p:blipFill rotWithShape="1">
          <a:blip r:embed="rId2"/>
          <a:srcRect t="6814" r="2" b="2"/>
          <a:stretch/>
        </p:blipFill>
        <p:spPr>
          <a:xfrm>
            <a:off x="5182104" y="10"/>
            <a:ext cx="7009896" cy="6857990"/>
          </a:xfrm>
          <a:custGeom>
            <a:avLst/>
            <a:gdLst>
              <a:gd name="connsiteX0" fmla="*/ 0 w 7009896"/>
              <a:gd name="connsiteY0" fmla="*/ 0 h 6858000"/>
              <a:gd name="connsiteX1" fmla="*/ 7009896 w 7009896"/>
              <a:gd name="connsiteY1" fmla="*/ 0 h 6858000"/>
              <a:gd name="connsiteX2" fmla="*/ 7009896 w 7009896"/>
              <a:gd name="connsiteY2" fmla="*/ 6858000 h 6858000"/>
              <a:gd name="connsiteX3" fmla="*/ 21616 w 7009896"/>
              <a:gd name="connsiteY3" fmla="*/ 6858000 h 6858000"/>
              <a:gd name="connsiteX4" fmla="*/ 129867 w 7009896"/>
              <a:gd name="connsiteY4" fmla="*/ 6647018 h 6858000"/>
              <a:gd name="connsiteX5" fmla="*/ 814641 w 7009896"/>
              <a:gd name="connsiteY5" fmla="*/ 380651 h 6858000"/>
              <a:gd name="connsiteX6" fmla="*/ 714685 w 7009896"/>
              <a:gd name="connsiteY6" fmla="*/ 1 h 6858000"/>
              <a:gd name="connsiteX7" fmla="*/ 0 w 7009896"/>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55" name="Freeform: Shape 5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useBgFill="1">
        <p:nvSpPr>
          <p:cNvPr id="57" name="Freeform: Shape 5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199823" y="324178"/>
            <a:ext cx="5849570" cy="866926"/>
          </a:xfrm>
        </p:spPr>
        <p:txBody>
          <a:bodyPr vert="horz" lIns="91440" tIns="45720" rIns="91440" bIns="45720" rtlCol="0" anchor="b">
            <a:normAutofit/>
          </a:bodyPr>
          <a:lstStyle/>
          <a:p>
            <a:r>
              <a:rPr lang="en-US" dirty="0">
                <a:solidFill>
                  <a:schemeClr val="tx1"/>
                </a:solidFill>
              </a:rPr>
              <a:t>Objectives</a:t>
            </a:r>
            <a:endParaRPr lang="en-US" b="0" dirty="0">
              <a:solidFill>
                <a:schemeClr val="tx1"/>
              </a:solidFill>
            </a:endParaRPr>
          </a:p>
        </p:txBody>
      </p:sp>
      <p:sp>
        <p:nvSpPr>
          <p:cNvPr id="45" name="Content Placeholder 44">
            <a:extLst>
              <a:ext uri="{FF2B5EF4-FFF2-40B4-BE49-F238E27FC236}">
                <a16:creationId xmlns:a16="http://schemas.microsoft.com/office/drawing/2014/main" id="{8B123EEF-D685-4EBB-8888-EBDC3FECE93D}"/>
              </a:ext>
            </a:extLst>
          </p:cNvPr>
          <p:cNvSpPr>
            <a:spLocks noGrp="1"/>
          </p:cNvSpPr>
          <p:nvPr>
            <p:ph idx="1"/>
          </p:nvPr>
        </p:nvSpPr>
        <p:spPr>
          <a:xfrm>
            <a:off x="0" y="1676400"/>
            <a:ext cx="6249216" cy="4238934"/>
          </a:xfrm>
        </p:spPr>
        <p:txBody>
          <a:bodyPr vert="horz" lIns="91440" tIns="45720" rIns="91440" bIns="45720" rtlCol="0" anchor="t">
            <a:normAutofit fontScale="92500" lnSpcReduction="20000"/>
          </a:bodyPr>
          <a:lstStyle/>
          <a:p>
            <a:pPr marL="0" indent="0">
              <a:buClr>
                <a:schemeClr val="accent2"/>
              </a:buClr>
              <a:buNone/>
            </a:pPr>
            <a:endParaRPr lang="en-US" sz="3000" b="1" dirty="0">
              <a:solidFill>
                <a:srgbClr val="F2F2F2"/>
              </a:solidFill>
            </a:endParaRPr>
          </a:p>
          <a:p>
            <a:pPr>
              <a:lnSpc>
                <a:spcPct val="150000"/>
              </a:lnSpc>
              <a:buClr>
                <a:schemeClr val="accent2"/>
              </a:buClr>
              <a:buFont typeface="Wingdings" panose="05000000000000000000" pitchFamily="2" charset="2"/>
              <a:buChar char="§"/>
            </a:pPr>
            <a:r>
              <a:rPr lang="en-US" sz="2600" b="1" dirty="0">
                <a:solidFill>
                  <a:srgbClr val="F2F2F2"/>
                </a:solidFill>
              </a:rPr>
              <a:t>Object detection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Parking violation and Road Lane violation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Speed Violation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Signal Violation and Reverse Violation using image processing</a:t>
            </a:r>
          </a:p>
          <a:p>
            <a:pPr>
              <a:buFont typeface="Wingdings" panose="05000000000000000000" pitchFamily="2" charset="2"/>
              <a:buChar char="§"/>
            </a:pPr>
            <a:endParaRPr lang="en-US" sz="1800" dirty="0"/>
          </a:p>
        </p:txBody>
      </p:sp>
    </p:spTree>
    <p:extLst>
      <p:ext uri="{BB962C8B-B14F-4D97-AF65-F5344CB8AC3E}">
        <p14:creationId xmlns:p14="http://schemas.microsoft.com/office/powerpoint/2010/main" val="263581698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33863-ED31-4C8D-BD37-F38F4FF29077}"/>
              </a:ext>
            </a:extLst>
          </p:cNvPr>
          <p:cNvSpPr>
            <a:spLocks noGrp="1"/>
          </p:cNvSpPr>
          <p:nvPr>
            <p:ph type="title"/>
          </p:nvPr>
        </p:nvSpPr>
        <p:spPr/>
        <p:txBody>
          <a:bodyPr/>
          <a:lstStyle/>
          <a:p>
            <a:r>
              <a:rPr lang="en-US" dirty="0"/>
              <a:t>Research Gap</a:t>
            </a:r>
          </a:p>
        </p:txBody>
      </p:sp>
      <p:graphicFrame>
        <p:nvGraphicFramePr>
          <p:cNvPr id="4" name="Table 4">
            <a:extLst>
              <a:ext uri="{FF2B5EF4-FFF2-40B4-BE49-F238E27FC236}">
                <a16:creationId xmlns:a16="http://schemas.microsoft.com/office/drawing/2014/main" id="{D1C59477-1109-449B-9E99-9DB6918340C0}"/>
              </a:ext>
            </a:extLst>
          </p:cNvPr>
          <p:cNvGraphicFramePr>
            <a:graphicFrameLocks noGrp="1"/>
          </p:cNvGraphicFramePr>
          <p:nvPr/>
        </p:nvGraphicFramePr>
        <p:xfrm>
          <a:off x="3844031" y="1025812"/>
          <a:ext cx="7745360" cy="546706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14159930"/>
                    </a:ext>
                  </a:extLst>
                </a:gridCol>
                <a:gridCol w="1225118">
                  <a:extLst>
                    <a:ext uri="{9D8B030D-6E8A-4147-A177-3AD203B41FA5}">
                      <a16:colId xmlns:a16="http://schemas.microsoft.com/office/drawing/2014/main" val="2021262593"/>
                    </a:ext>
                  </a:extLst>
                </a:gridCol>
                <a:gridCol w="1216241">
                  <a:extLst>
                    <a:ext uri="{9D8B030D-6E8A-4147-A177-3AD203B41FA5}">
                      <a16:colId xmlns:a16="http://schemas.microsoft.com/office/drawing/2014/main" val="67223191"/>
                    </a:ext>
                  </a:extLst>
                </a:gridCol>
                <a:gridCol w="1180730">
                  <a:extLst>
                    <a:ext uri="{9D8B030D-6E8A-4147-A177-3AD203B41FA5}">
                      <a16:colId xmlns:a16="http://schemas.microsoft.com/office/drawing/2014/main" val="2122060209"/>
                    </a:ext>
                  </a:extLst>
                </a:gridCol>
                <a:gridCol w="1162975">
                  <a:extLst>
                    <a:ext uri="{9D8B030D-6E8A-4147-A177-3AD203B41FA5}">
                      <a16:colId xmlns:a16="http://schemas.microsoft.com/office/drawing/2014/main" val="617336339"/>
                    </a:ext>
                  </a:extLst>
                </a:gridCol>
                <a:gridCol w="1131496">
                  <a:extLst>
                    <a:ext uri="{9D8B030D-6E8A-4147-A177-3AD203B41FA5}">
                      <a16:colId xmlns:a16="http://schemas.microsoft.com/office/drawing/2014/main" val="3316641289"/>
                    </a:ext>
                  </a:extLst>
                </a:gridCol>
              </a:tblGrid>
              <a:tr h="720408">
                <a:tc>
                  <a:txBody>
                    <a:bodyPr/>
                    <a:lstStyle/>
                    <a:p>
                      <a:r>
                        <a:rPr lang="en-US" sz="2000" dirty="0"/>
                        <a:t>Features</a:t>
                      </a:r>
                    </a:p>
                  </a:txBody>
                  <a:tcPr/>
                </a:tc>
                <a:tc>
                  <a:txBody>
                    <a:bodyPr/>
                    <a:lstStyle/>
                    <a:p>
                      <a:r>
                        <a:rPr lang="en-US" sz="2000" dirty="0"/>
                        <a:t>Research </a:t>
                      </a:r>
                    </a:p>
                    <a:p>
                      <a:r>
                        <a:rPr lang="en-US" sz="2000" dirty="0"/>
                        <a:t>       A</a:t>
                      </a:r>
                    </a:p>
                  </a:txBody>
                  <a:tcPr/>
                </a:tc>
                <a:tc>
                  <a:txBody>
                    <a:bodyPr/>
                    <a:lstStyle/>
                    <a:p>
                      <a:r>
                        <a:rPr lang="en-US" sz="2000" dirty="0"/>
                        <a:t>Research </a:t>
                      </a:r>
                    </a:p>
                    <a:p>
                      <a:r>
                        <a:rPr lang="en-US" sz="2000" dirty="0"/>
                        <a:t>       B</a:t>
                      </a:r>
                    </a:p>
                  </a:txBody>
                  <a:tcPr/>
                </a:tc>
                <a:tc>
                  <a:txBody>
                    <a:bodyPr/>
                    <a:lstStyle/>
                    <a:p>
                      <a:r>
                        <a:rPr lang="en-US" sz="2000" dirty="0"/>
                        <a:t>Research </a:t>
                      </a:r>
                    </a:p>
                    <a:p>
                      <a:r>
                        <a:rPr lang="en-US" sz="2000" dirty="0"/>
                        <a:t>       C</a:t>
                      </a:r>
                    </a:p>
                  </a:txBody>
                  <a:tcPr/>
                </a:tc>
                <a:tc>
                  <a:txBody>
                    <a:bodyPr/>
                    <a:lstStyle/>
                    <a:p>
                      <a:r>
                        <a:rPr lang="en-US" sz="2000" dirty="0"/>
                        <a:t>Research </a:t>
                      </a:r>
                    </a:p>
                    <a:p>
                      <a:r>
                        <a:rPr lang="en-US" sz="2000" dirty="0"/>
                        <a:t>      D</a:t>
                      </a:r>
                    </a:p>
                  </a:txBody>
                  <a:tcPr/>
                </a:tc>
                <a:tc>
                  <a:txBody>
                    <a:bodyPr/>
                    <a:lstStyle/>
                    <a:p>
                      <a:r>
                        <a:rPr lang="en-US" sz="2000" dirty="0"/>
                        <a:t>New </a:t>
                      </a:r>
                    </a:p>
                    <a:p>
                      <a:r>
                        <a:rPr lang="en-US" sz="2000" dirty="0"/>
                        <a:t>Product</a:t>
                      </a:r>
                    </a:p>
                  </a:txBody>
                  <a:tcPr/>
                </a:tc>
                <a:extLst>
                  <a:ext uri="{0D108BD9-81ED-4DB2-BD59-A6C34878D82A}">
                    <a16:rowId xmlns:a16="http://schemas.microsoft.com/office/drawing/2014/main" val="728813373"/>
                  </a:ext>
                </a:extLst>
              </a:tr>
              <a:tr h="698298">
                <a:tc>
                  <a:txBody>
                    <a:bodyPr/>
                    <a:lstStyle/>
                    <a:p>
                      <a:r>
                        <a:rPr lang="en-US" dirty="0"/>
                        <a:t>Good accuracy speed calculation</a:t>
                      </a:r>
                    </a:p>
                  </a:txBody>
                  <a:tcPr/>
                </a:tc>
                <a:tc>
                  <a:txBody>
                    <a:bodyPr/>
                    <a:lstStyle/>
                    <a:p>
                      <a:r>
                        <a:rPr lang="en-US" sz="3200" b="1" dirty="0">
                          <a:latin typeface="Wingdings 2" panose="05020102010507070707" pitchFamily="18" charset="2"/>
                        </a:rPr>
                        <a:t>P</a:t>
                      </a:r>
                      <a:endParaRPr lang="en-US" sz="3200" b="1"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3120715514"/>
                  </a:ext>
                </a:extLst>
              </a:tr>
              <a:tr h="698298">
                <a:tc>
                  <a:txBody>
                    <a:bodyPr/>
                    <a:lstStyle/>
                    <a:p>
                      <a:r>
                        <a:rPr lang="en-US" dirty="0"/>
                        <a:t>Display vehicle speeds in video</a:t>
                      </a:r>
                    </a:p>
                  </a:txBody>
                  <a:tcPr/>
                </a:tc>
                <a:tc>
                  <a:txBody>
                    <a:bodyPr/>
                    <a:lstStyle/>
                    <a:p>
                      <a:r>
                        <a:rPr lang="en-US" sz="2800" b="1" dirty="0"/>
                        <a:t>X</a:t>
                      </a:r>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1497929932"/>
                  </a:ext>
                </a:extLst>
              </a:tr>
              <a:tr h="698298">
                <a:tc>
                  <a:txBody>
                    <a:bodyPr/>
                    <a:lstStyle/>
                    <a:p>
                      <a:r>
                        <a:rPr lang="en-US" dirty="0"/>
                        <a:t>Detecting speed limit exceeding vehicles in video and show them in red </a:t>
                      </a:r>
                      <a:r>
                        <a:rPr lang="en-US" dirty="0" err="1"/>
                        <a:t>colour</a:t>
                      </a:r>
                      <a:r>
                        <a:rPr lang="en-US" dirty="0"/>
                        <a:t>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1973769135"/>
                  </a:ext>
                </a:extLst>
              </a:tr>
              <a:tr h="698298">
                <a:tc>
                  <a:txBody>
                    <a:bodyPr/>
                    <a:lstStyle/>
                    <a:p>
                      <a:r>
                        <a:rPr lang="en-US" dirty="0"/>
                        <a:t> Identify license plate numbers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3928133109"/>
                  </a:ext>
                </a:extLst>
              </a:tr>
              <a:tr h="698298">
                <a:tc>
                  <a:txBody>
                    <a:bodyPr/>
                    <a:lstStyle/>
                    <a:p>
                      <a:r>
                        <a:rPr lang="en-US" dirty="0"/>
                        <a:t>Notify the officer with license plate number and speed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746877850"/>
                  </a:ext>
                </a:extLst>
              </a:tr>
            </a:tbl>
          </a:graphicData>
        </a:graphic>
      </p:graphicFrame>
      <p:sp>
        <p:nvSpPr>
          <p:cNvPr id="5" name="Rectangle 4">
            <a:extLst>
              <a:ext uri="{FF2B5EF4-FFF2-40B4-BE49-F238E27FC236}">
                <a16:creationId xmlns:a16="http://schemas.microsoft.com/office/drawing/2014/main" id="{D73CD724-3DE0-45A4-A8C2-ADFA09F120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
        <p:nvSpPr>
          <p:cNvPr id="6" name="TextBox 5">
            <a:extLst>
              <a:ext uri="{FF2B5EF4-FFF2-40B4-BE49-F238E27FC236}">
                <a16:creationId xmlns:a16="http://schemas.microsoft.com/office/drawing/2014/main" id="{33D2D462-AA72-418F-8FBB-5C19EFBD1346}"/>
              </a:ext>
            </a:extLst>
          </p:cNvPr>
          <p:cNvSpPr txBox="1"/>
          <p:nvPr/>
        </p:nvSpPr>
        <p:spPr>
          <a:xfrm>
            <a:off x="384561" y="1356997"/>
            <a:ext cx="3223879" cy="544764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A – Speed detection using image processing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B – Image processing-based Vehicle Identification and Speed Measurement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C – Research of vehicle speed detection algorithm in video surveillance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D – An algorithm for automatic vehicle speed detection using video camera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090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85686B-72FC-4F0B-8C03-2EDE38C8F96B}"/>
              </a:ext>
            </a:extLst>
          </p:cNvPr>
          <p:cNvSpPr>
            <a:spLocks noGrp="1"/>
          </p:cNvSpPr>
          <p:nvPr>
            <p:ph type="body" sz="quarter" idx="10"/>
          </p:nvPr>
        </p:nvSpPr>
        <p:spPr>
          <a:xfrm>
            <a:off x="519112" y="1535837"/>
            <a:ext cx="10834688" cy="4335262"/>
          </a:xfrm>
        </p:spPr>
        <p:txBody>
          <a:bodyPr/>
          <a:lstStyle/>
          <a:p>
            <a:pPr marL="0" indent="0">
              <a:buNone/>
            </a:pPr>
            <a:r>
              <a:rPr lang="en-US" sz="3200" dirty="0"/>
              <a:t>Current used LIDAR systems gives promising results but have drawbacks.</a:t>
            </a:r>
          </a:p>
          <a:p>
            <a:pPr>
              <a:buClr>
                <a:schemeClr val="accent6">
                  <a:lumMod val="75000"/>
                </a:schemeClr>
              </a:buClr>
            </a:pPr>
            <a:r>
              <a:rPr lang="en-US" sz="3200" dirty="0"/>
              <a:t>Expensive to acquire and maintain</a:t>
            </a:r>
          </a:p>
          <a:p>
            <a:pPr>
              <a:buClr>
                <a:schemeClr val="accent6">
                  <a:lumMod val="75000"/>
                </a:schemeClr>
              </a:buClr>
            </a:pPr>
            <a:r>
              <a:rPr lang="en-US" sz="3200" dirty="0"/>
              <a:t>Detecting the speed of one vehicle at a time</a:t>
            </a:r>
          </a:p>
          <a:p>
            <a:pPr>
              <a:buClr>
                <a:schemeClr val="accent6">
                  <a:lumMod val="75000"/>
                </a:schemeClr>
              </a:buClr>
            </a:pPr>
            <a:r>
              <a:rPr lang="en-US" sz="3200" dirty="0"/>
              <a:t>Must be handheld operated</a:t>
            </a:r>
          </a:p>
          <a:p>
            <a:pPr>
              <a:buClr>
                <a:schemeClr val="accent6">
                  <a:lumMod val="75000"/>
                </a:schemeClr>
              </a:buClr>
            </a:pPr>
            <a:r>
              <a:rPr lang="en-US" sz="3200" dirty="0"/>
              <a:t>Require periodical maintenance</a:t>
            </a:r>
          </a:p>
        </p:txBody>
      </p:sp>
      <p:sp>
        <p:nvSpPr>
          <p:cNvPr id="6" name="Title 5">
            <a:extLst>
              <a:ext uri="{FF2B5EF4-FFF2-40B4-BE49-F238E27FC236}">
                <a16:creationId xmlns:a16="http://schemas.microsoft.com/office/drawing/2014/main" id="{BBC9E8FA-F0FA-4E10-873F-4805CC8F29C4}"/>
              </a:ext>
            </a:extLst>
          </p:cNvPr>
          <p:cNvSpPr>
            <a:spLocks noGrp="1"/>
          </p:cNvSpPr>
          <p:nvPr>
            <p:ph type="title"/>
          </p:nvPr>
        </p:nvSpPr>
        <p:spPr/>
        <p:txBody>
          <a:bodyPr/>
          <a:lstStyle/>
          <a:p>
            <a:r>
              <a:rPr lang="en-US" dirty="0"/>
              <a:t>Research Problem</a:t>
            </a:r>
            <a:endParaRPr lang="en-GB" dirty="0"/>
          </a:p>
        </p:txBody>
      </p:sp>
      <p:sp>
        <p:nvSpPr>
          <p:cNvPr id="4" name="Rectangle 3">
            <a:extLst>
              <a:ext uri="{FF2B5EF4-FFF2-40B4-BE49-F238E27FC236}">
                <a16:creationId xmlns:a16="http://schemas.microsoft.com/office/drawing/2014/main" id="{15EEB015-F63F-4083-99FB-696A295EF4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10" name="Picture 9" descr="A picture containing clipart&#10;&#10;Description automatically generated">
            <a:extLst>
              <a:ext uri="{FF2B5EF4-FFF2-40B4-BE49-F238E27FC236}">
                <a16:creationId xmlns:a16="http://schemas.microsoft.com/office/drawing/2014/main" id="{74148127-0F85-4FD8-894B-E58633B91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765" y="3429000"/>
            <a:ext cx="2262135" cy="2873978"/>
          </a:xfrm>
          <a:prstGeom prst="rect">
            <a:avLst/>
          </a:prstGeom>
        </p:spPr>
      </p:pic>
    </p:spTree>
    <p:extLst>
      <p:ext uri="{BB962C8B-B14F-4D97-AF65-F5344CB8AC3E}">
        <p14:creationId xmlns:p14="http://schemas.microsoft.com/office/powerpoint/2010/main" val="777938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F1B63B-0EFB-46FD-9076-F18119A6E77D}"/>
              </a:ext>
            </a:extLst>
          </p:cNvPr>
          <p:cNvSpPr>
            <a:spLocks noGrp="1"/>
          </p:cNvSpPr>
          <p:nvPr>
            <p:ph type="body" sz="quarter" idx="10"/>
          </p:nvPr>
        </p:nvSpPr>
        <p:spPr>
          <a:xfrm>
            <a:off x="519112" y="1232710"/>
            <a:ext cx="10834688" cy="5141457"/>
          </a:xfrm>
        </p:spPr>
        <p:txBody>
          <a:bodyPr/>
          <a:lstStyle/>
          <a:p>
            <a:pPr marL="0" lvl="0" indent="0">
              <a:lnSpc>
                <a:spcPct val="100000"/>
              </a:lnSpc>
              <a:buClr>
                <a:schemeClr val="accent6">
                  <a:lumMod val="75000"/>
                </a:schemeClr>
              </a:buClr>
              <a:buNone/>
            </a:pPr>
            <a:r>
              <a:rPr lang="en-US" sz="2800" b="1" dirty="0">
                <a:solidFill>
                  <a:schemeClr val="accent5">
                    <a:lumMod val="75000"/>
                  </a:schemeClr>
                </a:solidFill>
              </a:rPr>
              <a:t>Main Objectives</a:t>
            </a:r>
          </a:p>
          <a:p>
            <a:pPr lvl="0">
              <a:lnSpc>
                <a:spcPct val="100000"/>
              </a:lnSpc>
              <a:buClr>
                <a:schemeClr val="accent6">
                  <a:lumMod val="75000"/>
                </a:schemeClr>
              </a:buClr>
            </a:pPr>
            <a:r>
              <a:rPr lang="en-US" dirty="0"/>
              <a:t>Detecting the vehicles that are exceeding the speed limits </a:t>
            </a:r>
          </a:p>
          <a:p>
            <a:pPr lvl="0">
              <a:lnSpc>
                <a:spcPct val="100000"/>
              </a:lnSpc>
              <a:buClr>
                <a:schemeClr val="accent6">
                  <a:lumMod val="75000"/>
                </a:schemeClr>
              </a:buClr>
            </a:pPr>
            <a:r>
              <a:rPr lang="en-US" dirty="0"/>
              <a:t>Inform the officer with license plate numbers and speeds</a:t>
            </a:r>
          </a:p>
          <a:p>
            <a:pPr marL="0" lvl="0" indent="0">
              <a:lnSpc>
                <a:spcPct val="100000"/>
              </a:lnSpc>
              <a:buClr>
                <a:schemeClr val="accent6">
                  <a:lumMod val="75000"/>
                </a:schemeClr>
              </a:buClr>
              <a:buNone/>
            </a:pPr>
            <a:r>
              <a:rPr lang="en-US" sz="2800" b="1" dirty="0">
                <a:solidFill>
                  <a:schemeClr val="accent5">
                    <a:lumMod val="75000"/>
                  </a:schemeClr>
                </a:solidFill>
              </a:rPr>
              <a:t>Sub Objectives</a:t>
            </a:r>
          </a:p>
          <a:p>
            <a:pPr>
              <a:lnSpc>
                <a:spcPct val="100000"/>
              </a:lnSpc>
              <a:buClr>
                <a:schemeClr val="accent6">
                  <a:lumMod val="75000"/>
                </a:schemeClr>
              </a:buClr>
            </a:pPr>
            <a:r>
              <a:rPr lang="en-US" dirty="0"/>
              <a:t>Calculating the speeds of vehicles in the video with a good accuracy and embedding the speed beside the relevant vehicle in the video.</a:t>
            </a:r>
          </a:p>
          <a:p>
            <a:pPr>
              <a:lnSpc>
                <a:spcPct val="100000"/>
              </a:lnSpc>
              <a:buClr>
                <a:schemeClr val="accent6">
                  <a:lumMod val="75000"/>
                </a:schemeClr>
              </a:buClr>
            </a:pPr>
            <a:r>
              <a:rPr lang="en-US" dirty="0"/>
              <a:t>Detect the vehicles that are over speeding and showing those vehicles in red </a:t>
            </a:r>
            <a:r>
              <a:rPr lang="en-US" dirty="0" err="1"/>
              <a:t>colour</a:t>
            </a:r>
            <a:r>
              <a:rPr lang="en-US" dirty="0"/>
              <a:t>.</a:t>
            </a:r>
          </a:p>
          <a:p>
            <a:pPr>
              <a:lnSpc>
                <a:spcPct val="100000"/>
              </a:lnSpc>
              <a:buClr>
                <a:schemeClr val="accent6">
                  <a:lumMod val="75000"/>
                </a:schemeClr>
              </a:buClr>
            </a:pPr>
            <a:r>
              <a:rPr lang="en-US" dirty="0"/>
              <a:t>Identify license plate numbers of over speed driving vehicles</a:t>
            </a:r>
          </a:p>
          <a:p>
            <a:pPr>
              <a:lnSpc>
                <a:spcPct val="100000"/>
              </a:lnSpc>
              <a:buClr>
                <a:schemeClr val="accent6">
                  <a:lumMod val="75000"/>
                </a:schemeClr>
              </a:buClr>
            </a:pPr>
            <a:r>
              <a:rPr lang="en-US" dirty="0"/>
              <a:t>Over speed driving vehicles will notified to the officer with license plate numbers and speeds</a:t>
            </a:r>
          </a:p>
          <a:p>
            <a:pPr>
              <a:lnSpc>
                <a:spcPct val="100000"/>
              </a:lnSpc>
              <a:buClr>
                <a:schemeClr val="accent6">
                  <a:lumMod val="75000"/>
                </a:schemeClr>
              </a:buClr>
            </a:pPr>
            <a:r>
              <a:rPr lang="en-US" dirty="0"/>
              <a:t>Save the output video with speeds for future use.</a:t>
            </a:r>
          </a:p>
          <a:p>
            <a:pPr>
              <a:lnSpc>
                <a:spcPct val="100000"/>
              </a:lnSpc>
              <a:buClr>
                <a:schemeClr val="accent6">
                  <a:lumMod val="75000"/>
                </a:schemeClr>
              </a:buClr>
            </a:pPr>
            <a:endParaRPr lang="en-US" dirty="0"/>
          </a:p>
          <a:p>
            <a:pPr>
              <a:lnSpc>
                <a:spcPct val="100000"/>
              </a:lnSpc>
              <a:buClr>
                <a:schemeClr val="accent6">
                  <a:lumMod val="75000"/>
                </a:schemeClr>
              </a:buClr>
            </a:pPr>
            <a:endParaRPr lang="en-US" dirty="0"/>
          </a:p>
          <a:p>
            <a:pPr>
              <a:lnSpc>
                <a:spcPct val="100000"/>
              </a:lnSpc>
              <a:buClr>
                <a:schemeClr val="accent6">
                  <a:lumMod val="75000"/>
                </a:schemeClr>
              </a:buClr>
            </a:pPr>
            <a:endParaRPr lang="en-US" dirty="0"/>
          </a:p>
          <a:p>
            <a:pPr lvl="0">
              <a:lnSpc>
                <a:spcPct val="100000"/>
              </a:lnSpc>
              <a:buClr>
                <a:schemeClr val="accent6">
                  <a:lumMod val="75000"/>
                </a:schemeClr>
              </a:buClr>
            </a:pPr>
            <a:endParaRPr lang="en-US" dirty="0">
              <a:solidFill>
                <a:schemeClr val="accent5">
                  <a:lumMod val="75000"/>
                </a:schemeClr>
              </a:solidFill>
            </a:endParaRPr>
          </a:p>
        </p:txBody>
      </p:sp>
      <p:sp>
        <p:nvSpPr>
          <p:cNvPr id="6" name="Title 5">
            <a:extLst>
              <a:ext uri="{FF2B5EF4-FFF2-40B4-BE49-F238E27FC236}">
                <a16:creationId xmlns:a16="http://schemas.microsoft.com/office/drawing/2014/main" id="{BBC9E8FA-F0FA-4E10-873F-4805CC8F29C4}"/>
              </a:ext>
            </a:extLst>
          </p:cNvPr>
          <p:cNvSpPr>
            <a:spLocks noGrp="1"/>
          </p:cNvSpPr>
          <p:nvPr>
            <p:ph type="title"/>
          </p:nvPr>
        </p:nvSpPr>
        <p:spPr/>
        <p:txBody>
          <a:bodyPr/>
          <a:lstStyle/>
          <a:p>
            <a:r>
              <a:rPr lang="en-US" dirty="0"/>
              <a:t>Objectives</a:t>
            </a:r>
            <a:endParaRPr lang="en-GB" dirty="0"/>
          </a:p>
        </p:txBody>
      </p:sp>
      <p:sp>
        <p:nvSpPr>
          <p:cNvPr id="5" name="Rectangle 4">
            <a:extLst>
              <a:ext uri="{FF2B5EF4-FFF2-40B4-BE49-F238E27FC236}">
                <a16:creationId xmlns:a16="http://schemas.microsoft.com/office/drawing/2014/main" id="{7117C9AF-D646-42B3-AD27-806DAEA4E5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610940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8C15914C-813C-4DA9-B0DB-9CF13FD4FE78}"/>
              </a:ext>
            </a:extLst>
          </p:cNvPr>
          <p:cNvSpPr>
            <a:spLocks noGrp="1"/>
          </p:cNvSpPr>
          <p:nvPr>
            <p:ph type="body" sz="quarter" idx="16"/>
          </p:nvPr>
        </p:nvSpPr>
        <p:spPr>
          <a:xfrm>
            <a:off x="333853" y="2681716"/>
            <a:ext cx="3917134" cy="608895"/>
          </a:xfrm>
        </p:spPr>
        <p:txBody>
          <a:bodyPr/>
          <a:lstStyle/>
          <a:p>
            <a:r>
              <a:rPr lang="en-US" sz="2400" b="1" dirty="0">
                <a:solidFill>
                  <a:schemeClr val="accent5">
                    <a:lumMod val="50000"/>
                  </a:schemeClr>
                </a:solidFill>
              </a:rPr>
              <a:t>System Overview Diagram</a:t>
            </a:r>
            <a:endParaRPr lang="en-GB" sz="2400" b="1" dirty="0">
              <a:solidFill>
                <a:schemeClr val="accent5">
                  <a:lumMod val="50000"/>
                </a:schemeClr>
              </a:solidFill>
            </a:endParaRPr>
          </a:p>
        </p:txBody>
      </p:sp>
      <p:sp>
        <p:nvSpPr>
          <p:cNvPr id="3" name="Title 2">
            <a:extLst>
              <a:ext uri="{FF2B5EF4-FFF2-40B4-BE49-F238E27FC236}">
                <a16:creationId xmlns:a16="http://schemas.microsoft.com/office/drawing/2014/main" id="{A40F5BC7-4E8F-47A1-8F4F-84F8E74DB74A}"/>
              </a:ext>
            </a:extLst>
          </p:cNvPr>
          <p:cNvSpPr>
            <a:spLocks noGrp="1"/>
          </p:cNvSpPr>
          <p:nvPr>
            <p:ph type="title"/>
          </p:nvPr>
        </p:nvSpPr>
        <p:spPr/>
        <p:txBody>
          <a:bodyPr/>
          <a:lstStyle/>
          <a:p>
            <a:r>
              <a:rPr lang="en-US"/>
              <a:t>Methodology</a:t>
            </a:r>
            <a:endParaRPr lang="en-GB"/>
          </a:p>
        </p:txBody>
      </p:sp>
      <p:sp>
        <p:nvSpPr>
          <p:cNvPr id="58" name="Rectangle 57">
            <a:extLst>
              <a:ext uri="{FF2B5EF4-FFF2-40B4-BE49-F238E27FC236}">
                <a16:creationId xmlns:a16="http://schemas.microsoft.com/office/drawing/2014/main" id="{E1A0FD07-11FC-4511-BC7D-5EEFFB30CF7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IT18148732   | Tennakoon T.M.P.J.A. | 2021-238 </a:t>
            </a:r>
          </a:p>
        </p:txBody>
      </p:sp>
      <p:pic>
        <p:nvPicPr>
          <p:cNvPr id="4" name="Picture 3" descr="Diagram&#10;&#10;Description automatically generated">
            <a:extLst>
              <a:ext uri="{FF2B5EF4-FFF2-40B4-BE49-F238E27FC236}">
                <a16:creationId xmlns:a16="http://schemas.microsoft.com/office/drawing/2014/main" id="{59668EDC-5F63-43F2-A103-F95D2734A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289" y="201182"/>
            <a:ext cx="6755094" cy="6178858"/>
          </a:xfrm>
          <a:prstGeom prst="rect">
            <a:avLst/>
          </a:prstGeom>
        </p:spPr>
      </p:pic>
    </p:spTree>
    <p:extLst>
      <p:ext uri="{BB962C8B-B14F-4D97-AF65-F5344CB8AC3E}">
        <p14:creationId xmlns:p14="http://schemas.microsoft.com/office/powerpoint/2010/main" val="2773345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862C1-17EC-47C5-9EDE-9D6CBA68F747}"/>
              </a:ext>
            </a:extLst>
          </p:cNvPr>
          <p:cNvSpPr>
            <a:spLocks noGrp="1"/>
          </p:cNvSpPr>
          <p:nvPr>
            <p:ph type="title"/>
          </p:nvPr>
        </p:nvSpPr>
        <p:spPr>
          <a:xfrm>
            <a:off x="518678" y="209029"/>
            <a:ext cx="10835122" cy="501186"/>
          </a:xfrm>
        </p:spPr>
        <p:txBody>
          <a:bodyPr>
            <a:normAutofit fontScale="90000"/>
          </a:bodyPr>
          <a:lstStyle/>
          <a:p>
            <a:r>
              <a:rPr lang="en-US" dirty="0"/>
              <a:t>Methodology</a:t>
            </a:r>
          </a:p>
        </p:txBody>
      </p:sp>
      <p:sp>
        <p:nvSpPr>
          <p:cNvPr id="6" name="Content Placeholder 2">
            <a:extLst>
              <a:ext uri="{FF2B5EF4-FFF2-40B4-BE49-F238E27FC236}">
                <a16:creationId xmlns:a16="http://schemas.microsoft.com/office/drawing/2014/main" id="{E4A5F3DD-07DB-4196-9ABE-AD71B47C123D}"/>
              </a:ext>
            </a:extLst>
          </p:cNvPr>
          <p:cNvSpPr txBox="1">
            <a:spLocks/>
          </p:cNvSpPr>
          <p:nvPr/>
        </p:nvSpPr>
        <p:spPr>
          <a:xfrm>
            <a:off x="518678" y="710215"/>
            <a:ext cx="10835122" cy="5619564"/>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Input videos obtained through CCTV cameras placed in the highways.</a:t>
            </a:r>
          </a:p>
          <a:p>
            <a:r>
              <a:rPr lang="en-US" sz="2300" dirty="0"/>
              <a:t>Then the individual frames are extracted from the video.</a:t>
            </a:r>
          </a:p>
          <a:p>
            <a:r>
              <a:rPr lang="en-US" sz="2300" dirty="0"/>
              <a:t>Then the frames are preprocessed and resized using OpenCV functions.</a:t>
            </a:r>
          </a:p>
          <a:p>
            <a:r>
              <a:rPr lang="en-US" sz="2300" dirty="0"/>
              <a:t>After, frames are converted to its grayscale equivalent using OpenCV functions.</a:t>
            </a:r>
          </a:p>
          <a:p>
            <a:r>
              <a:rPr lang="en-US" sz="2300" dirty="0" err="1"/>
              <a:t>Haar</a:t>
            </a:r>
            <a:r>
              <a:rPr lang="en-US" sz="2300" dirty="0"/>
              <a:t> Classifier with </a:t>
            </a:r>
            <a:r>
              <a:rPr lang="en-US" sz="2300" dirty="0" err="1"/>
              <a:t>Adaboost</a:t>
            </a:r>
            <a:r>
              <a:rPr lang="en-US" sz="2300" dirty="0"/>
              <a:t> technique is used for vehicle detection.</a:t>
            </a:r>
          </a:p>
          <a:p>
            <a:r>
              <a:rPr lang="en-US" sz="2300" dirty="0"/>
              <a:t>The correlation tracker function of the </a:t>
            </a:r>
            <a:r>
              <a:rPr lang="en-US" sz="2300" dirty="0" err="1"/>
              <a:t>dlib</a:t>
            </a:r>
            <a:r>
              <a:rPr lang="en-US" sz="2300" dirty="0"/>
              <a:t> library is used to track the vehicles in the video.</a:t>
            </a:r>
          </a:p>
          <a:p>
            <a:r>
              <a:rPr lang="en-US" sz="2300" dirty="0"/>
              <a:t>From above phases position of the vehicle is obtained in terms of pixel units.</a:t>
            </a:r>
          </a:p>
          <a:p>
            <a:r>
              <a:rPr lang="en-US" sz="2300" dirty="0"/>
              <a:t> In calculating speed, initially the change in pixels is calculated using coordinates obtained.</a:t>
            </a:r>
          </a:p>
          <a:p>
            <a:r>
              <a:rPr lang="en-US" sz="2300" dirty="0"/>
              <a:t>Then the distance in terms of pixel units is converted into the SI units of distance.</a:t>
            </a:r>
          </a:p>
          <a:p>
            <a:r>
              <a:rPr lang="en-US" sz="2300" dirty="0"/>
              <a:t>The time elapsed is obtained by camera’s frame rate settings (fps value).</a:t>
            </a:r>
          </a:p>
          <a:p>
            <a:r>
              <a:rPr lang="en-US" sz="2300" dirty="0"/>
              <a:t>Then the speed is calculated by multiplying distance by fps value and then by 3.6 which is used to convert the speed into kilometers per hours.</a:t>
            </a:r>
          </a:p>
          <a:p>
            <a:endParaRPr lang="en-US" dirty="0"/>
          </a:p>
        </p:txBody>
      </p:sp>
      <p:sp>
        <p:nvSpPr>
          <p:cNvPr id="4" name="Rectangle 3">
            <a:extLst>
              <a:ext uri="{FF2B5EF4-FFF2-40B4-BE49-F238E27FC236}">
                <a16:creationId xmlns:a16="http://schemas.microsoft.com/office/drawing/2014/main" id="{889DCD52-0F53-4A9D-BACF-5B48FF6F629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1581058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682A4-6BBE-400F-A0F1-BCF477AEAC40}"/>
              </a:ext>
            </a:extLst>
          </p:cNvPr>
          <p:cNvSpPr>
            <a:spLocks noGrp="1"/>
          </p:cNvSpPr>
          <p:nvPr>
            <p:ph type="body" sz="quarter" idx="10"/>
          </p:nvPr>
        </p:nvSpPr>
        <p:spPr>
          <a:xfrm>
            <a:off x="519546" y="1429304"/>
            <a:ext cx="10834688" cy="4767310"/>
          </a:xfrm>
        </p:spPr>
        <p:txBody>
          <a:bodyPr/>
          <a:lstStyle/>
          <a:p>
            <a:pPr marL="0" indent="0">
              <a:buClr>
                <a:schemeClr val="accent6">
                  <a:lumMod val="75000"/>
                </a:schemeClr>
              </a:buClr>
              <a:buNone/>
            </a:pPr>
            <a:r>
              <a:rPr lang="en-US" sz="3600" dirty="0">
                <a:solidFill>
                  <a:schemeClr val="accent5">
                    <a:lumMod val="50000"/>
                  </a:schemeClr>
                </a:solidFill>
              </a:rPr>
              <a:t>Algorithms</a:t>
            </a:r>
          </a:p>
          <a:p>
            <a:pPr>
              <a:buClr>
                <a:schemeClr val="accent6">
                  <a:lumMod val="75000"/>
                </a:schemeClr>
              </a:buClr>
              <a:buFont typeface="Wingdings" panose="05000000000000000000" pitchFamily="2" charset="2"/>
              <a:buChar char="Ø"/>
            </a:pPr>
            <a:r>
              <a:rPr lang="en-US" sz="2800" dirty="0" err="1"/>
              <a:t>Haar</a:t>
            </a:r>
            <a:r>
              <a:rPr lang="en-US" sz="2800" dirty="0"/>
              <a:t> Classifier</a:t>
            </a:r>
          </a:p>
          <a:p>
            <a:pPr>
              <a:buClr>
                <a:schemeClr val="accent6">
                  <a:lumMod val="75000"/>
                </a:schemeClr>
              </a:buClr>
              <a:buFont typeface="Wingdings" panose="05000000000000000000" pitchFamily="2" charset="2"/>
              <a:buChar char="Ø"/>
            </a:pPr>
            <a:r>
              <a:rPr lang="en-US" sz="2800" dirty="0" err="1"/>
              <a:t>Adaboost</a:t>
            </a:r>
            <a:r>
              <a:rPr lang="en-US" sz="2800" dirty="0"/>
              <a:t> </a:t>
            </a:r>
          </a:p>
          <a:p>
            <a:pPr marL="0" indent="0">
              <a:buClr>
                <a:schemeClr val="accent6">
                  <a:lumMod val="75000"/>
                </a:schemeClr>
              </a:buClr>
              <a:buNone/>
            </a:pPr>
            <a:endParaRPr lang="en-US" sz="2800" dirty="0"/>
          </a:p>
          <a:p>
            <a:pPr marL="0" indent="0">
              <a:buClr>
                <a:schemeClr val="accent6">
                  <a:lumMod val="75000"/>
                </a:schemeClr>
              </a:buClr>
              <a:buNone/>
            </a:pPr>
            <a:r>
              <a:rPr lang="en-US" sz="3600" dirty="0">
                <a:solidFill>
                  <a:schemeClr val="accent5">
                    <a:lumMod val="50000"/>
                  </a:schemeClr>
                </a:solidFill>
              </a:rPr>
              <a:t>Technologies</a:t>
            </a:r>
          </a:p>
          <a:p>
            <a:pPr>
              <a:buClr>
                <a:schemeClr val="accent6">
                  <a:lumMod val="75000"/>
                </a:schemeClr>
              </a:buClr>
              <a:buFont typeface="Wingdings" panose="05000000000000000000" pitchFamily="2" charset="2"/>
              <a:buChar char="Ø"/>
            </a:pPr>
            <a:r>
              <a:rPr lang="en-US" sz="2800" dirty="0"/>
              <a:t>Python</a:t>
            </a:r>
          </a:p>
          <a:p>
            <a:pPr>
              <a:buClr>
                <a:schemeClr val="accent6">
                  <a:lumMod val="75000"/>
                </a:schemeClr>
              </a:buClr>
              <a:buFont typeface="Wingdings" panose="05000000000000000000" pitchFamily="2" charset="2"/>
              <a:buChar char="Ø"/>
            </a:pPr>
            <a:r>
              <a:rPr lang="en-US" sz="2800" dirty="0" err="1"/>
              <a:t>Pycharm</a:t>
            </a:r>
            <a:endParaRPr lang="en-US" sz="2800" dirty="0"/>
          </a:p>
        </p:txBody>
      </p:sp>
      <p:sp>
        <p:nvSpPr>
          <p:cNvPr id="5" name="Title 2">
            <a:extLst>
              <a:ext uri="{FF2B5EF4-FFF2-40B4-BE49-F238E27FC236}">
                <a16:creationId xmlns:a16="http://schemas.microsoft.com/office/drawing/2014/main" id="{912E04E0-6FC0-49BA-B03D-137B72F7836F}"/>
              </a:ext>
            </a:extLst>
          </p:cNvPr>
          <p:cNvSpPr txBox="1">
            <a:spLocks/>
          </p:cNvSpPr>
          <p:nvPr/>
        </p:nvSpPr>
        <p:spPr>
          <a:xfrm>
            <a:off x="671078" y="361429"/>
            <a:ext cx="10835122" cy="828179"/>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194C"/>
                </a:solidFill>
                <a:effectLst/>
                <a:uLnTx/>
                <a:uFillTx/>
                <a:latin typeface="Calibri" panose="020F0502020204030204"/>
                <a:ea typeface="+mj-ea"/>
                <a:cs typeface="+mj-cs"/>
              </a:rPr>
              <a:t>Algorithms and Technologies</a:t>
            </a:r>
          </a:p>
        </p:txBody>
      </p:sp>
      <p:sp>
        <p:nvSpPr>
          <p:cNvPr id="8" name="Rectangle 7">
            <a:extLst>
              <a:ext uri="{FF2B5EF4-FFF2-40B4-BE49-F238E27FC236}">
                <a16:creationId xmlns:a16="http://schemas.microsoft.com/office/drawing/2014/main" id="{ED9323C8-A2D5-4286-ABB1-1F2CDFCFB5DB}"/>
              </a:ext>
            </a:extLst>
          </p:cNvPr>
          <p:cNvSpPr/>
          <p:nvPr/>
        </p:nvSpPr>
        <p:spPr>
          <a:xfrm>
            <a:off x="2680456" y="64433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6" name="Picture 8" descr="Python: 7 Important Reasons Why You Should Use Python | by Mindfire  Solutions | Medium">
            <a:extLst>
              <a:ext uri="{FF2B5EF4-FFF2-40B4-BE49-F238E27FC236}">
                <a16:creationId xmlns:a16="http://schemas.microsoft.com/office/drawing/2014/main" id="{73702EF6-3DBD-4E36-978B-B9704B3D22C4}"/>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140006" y="3429000"/>
            <a:ext cx="5670120" cy="24868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stall PyCharm EDU for Linux using the Snap Store | Snapcraft">
            <a:extLst>
              <a:ext uri="{FF2B5EF4-FFF2-40B4-BE49-F238E27FC236}">
                <a16:creationId xmlns:a16="http://schemas.microsoft.com/office/drawing/2014/main" id="{F731FDED-BEB7-484B-917F-74DF485A4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344" y="1212966"/>
            <a:ext cx="1976338" cy="197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90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8678" y="209029"/>
            <a:ext cx="10835122" cy="705371"/>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EDE7E51C-E7E9-405A-B9D6-8116D9C2291F}"/>
              </a:ext>
            </a:extLst>
          </p:cNvPr>
          <p:cNvSpPr txBox="1"/>
          <p:nvPr/>
        </p:nvSpPr>
        <p:spPr>
          <a:xfrm>
            <a:off x="548175" y="1066800"/>
            <a:ext cx="6101200" cy="5509200"/>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43B">
                    <a:lumMod val="75000"/>
                  </a:srgbClr>
                </a:solidFill>
                <a:effectLst/>
                <a:uLnTx/>
                <a:uFillTx/>
                <a:latin typeface="Calibri" panose="020F0502020204030204"/>
                <a:ea typeface="+mn-ea"/>
                <a:cs typeface="+mn-cs"/>
              </a:rPr>
              <a:t>Functional Requirements</a:t>
            </a:r>
            <a:endParaRPr kumimoji="0" lang="en-US" sz="2400" b="1" i="0" u="none" strike="noStrike" kern="1200" cap="none" spc="0" normalizeH="0" baseline="0" noProof="0" dirty="0">
              <a:ln>
                <a:noFill/>
              </a:ln>
              <a:solidFill>
                <a:srgbClr val="00843B">
                  <a:lumMod val="75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F3F3F"/>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Detecting the speeds of vehicles in the video</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Detecting the vehicles that are exceeding the maximum permitted speed limit show them in red </a:t>
            </a:r>
            <a:r>
              <a:rPr kumimoji="0" lang="en-US" sz="2000" b="0" i="0" u="none" strike="noStrike" kern="1200" cap="none" spc="0" normalizeH="0" baseline="0" noProof="0" dirty="0" err="1">
                <a:ln>
                  <a:noFill/>
                </a:ln>
                <a:solidFill>
                  <a:srgbClr val="3F3F3F"/>
                </a:solidFill>
                <a:effectLst/>
                <a:uLnTx/>
                <a:uFillTx/>
                <a:latin typeface="Calibri" panose="020F0502020204030204"/>
                <a:ea typeface="+mn-ea"/>
                <a:cs typeface="Calibri"/>
              </a:rPr>
              <a:t>colour</a:t>
            </a:r>
            <a:endPar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Embedding the speeds of vehicles beside the vehicles in the video</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lang="en-US" sz="2000" dirty="0">
                <a:solidFill>
                  <a:srgbClr val="3F3F3F"/>
                </a:solidFill>
                <a:latin typeface="Calibri" panose="020F0502020204030204"/>
                <a:cs typeface="Calibri"/>
              </a:rPr>
              <a:t>Recognize</a:t>
            </a: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 the license plate of vehicles that are exceeding the speed limit</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Informing the officer of law about the vehicles that are violating the speed rule with their license plate numbers and the speeds of those vehicles</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Saving the output video for the future use</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Saving the details of overspeed driving vehicles</a:t>
            </a: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Calibri"/>
            </a:endParaRPr>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
        <p:nvSpPr>
          <p:cNvPr id="8" name="TextBox 7">
            <a:extLst>
              <a:ext uri="{FF2B5EF4-FFF2-40B4-BE49-F238E27FC236}">
                <a16:creationId xmlns:a16="http://schemas.microsoft.com/office/drawing/2014/main" id="{EB2A30D4-AE25-4D02-9422-50CDDC113EEC}"/>
              </a:ext>
            </a:extLst>
          </p:cNvPr>
          <p:cNvSpPr txBox="1"/>
          <p:nvPr/>
        </p:nvSpPr>
        <p:spPr>
          <a:xfrm>
            <a:off x="6796575" y="1066800"/>
            <a:ext cx="4557225" cy="2769989"/>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43B">
                    <a:lumMod val="50000"/>
                  </a:srgbClr>
                </a:solidFill>
                <a:effectLst/>
                <a:uLnTx/>
                <a:uFillTx/>
                <a:latin typeface="Calibri" panose="020F0502020204030204"/>
                <a:ea typeface="+mn-ea"/>
                <a:cs typeface="+mn-cs"/>
              </a:rPr>
              <a:t>Non-Functional Requirements</a:t>
            </a:r>
            <a:endParaRPr kumimoji="0" lang="en-US" sz="24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rPr>
              <a:t>Performance</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rPr>
              <a:t>Accuracy</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lang="en-US" sz="2000" dirty="0">
                <a:solidFill>
                  <a:srgbClr val="3F3F3F"/>
                </a:solidFill>
                <a:latin typeface="Calibri" panose="020F0502020204030204"/>
                <a:cs typeface="Calibri" panose="020F0502020204030204"/>
              </a:rPr>
              <a:t>User Friendly</a:t>
            </a:r>
            <a:endPar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6" name="Picture 2" descr="System Requirements - Home | Facebook">
            <a:extLst>
              <a:ext uri="{FF2B5EF4-FFF2-40B4-BE49-F238E27FC236}">
                <a16:creationId xmlns:a16="http://schemas.microsoft.com/office/drawing/2014/main" id="{D8ED8ACC-517C-4532-9EEF-6FA6A0992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867" y="3667512"/>
            <a:ext cx="2246049" cy="249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3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D3AB1-2EF3-4EFC-95E3-8535A7FF4EFD}"/>
              </a:ext>
            </a:extLst>
          </p:cNvPr>
          <p:cNvSpPr>
            <a:spLocks noGrp="1"/>
          </p:cNvSpPr>
          <p:nvPr>
            <p:ph type="title"/>
          </p:nvPr>
        </p:nvSpPr>
        <p:spPr/>
        <p:txBody>
          <a:bodyPr/>
          <a:lstStyle/>
          <a:p>
            <a:r>
              <a:rPr lang="en-US" dirty="0"/>
              <a:t>Requirements cont’d</a:t>
            </a:r>
          </a:p>
        </p:txBody>
      </p:sp>
      <p:sp>
        <p:nvSpPr>
          <p:cNvPr id="4" name="TextBox 3">
            <a:extLst>
              <a:ext uri="{FF2B5EF4-FFF2-40B4-BE49-F238E27FC236}">
                <a16:creationId xmlns:a16="http://schemas.microsoft.com/office/drawing/2014/main" id="{E972D4D5-8761-4503-A192-B279C4EAB2E5}"/>
              </a:ext>
            </a:extLst>
          </p:cNvPr>
          <p:cNvSpPr txBox="1"/>
          <p:nvPr/>
        </p:nvSpPr>
        <p:spPr>
          <a:xfrm>
            <a:off x="1046507" y="1356997"/>
            <a:ext cx="8470356" cy="4308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System Requirements</a:t>
            </a:r>
            <a:endParaRPr kumimoji="0" lang="en-US" sz="24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OS: Windows 10,8,7</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CPU: Intel or AMD processor with 64-bit support</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GPU: NVidia GeForce GTX 1050 or equivalent</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Disk Storage: 5 GB of free disk space</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Internet: Highspeed stable internet connection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BD59C7-6A36-4332-BFB6-51F64B644B81}"/>
              </a:ext>
            </a:extLst>
          </p:cNvPr>
          <p:cNvSpPr txBox="1"/>
          <p:nvPr/>
        </p:nvSpPr>
        <p:spPr>
          <a:xfrm>
            <a:off x="1046507" y="4562858"/>
            <a:ext cx="815076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Personnel Requirements</a:t>
            </a:r>
            <a:endParaRPr kumimoji="0" lang="en-US" sz="24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User has little bit knowledge of use software application</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lang="en-US" sz="2400" dirty="0">
                <a:latin typeface="Calibri" panose="020F0502020204030204"/>
              </a:rPr>
              <a:t>Remove unnecessary data</a:t>
            </a:r>
            <a:endParaRPr kumimoji="0" lang="en-US" sz="2400" b="0" i="0" u="none" strike="noStrike" kern="1200" cap="none" spc="0" normalizeH="0" baseline="0" noProof="0" dirty="0">
              <a:ln>
                <a:noFill/>
              </a:ln>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6" name="Picture 2" descr="System Requirements - Home | Facebook">
            <a:extLst>
              <a:ext uri="{FF2B5EF4-FFF2-40B4-BE49-F238E27FC236}">
                <a16:creationId xmlns:a16="http://schemas.microsoft.com/office/drawing/2014/main" id="{B0063BBA-D3EC-4C1B-B05D-9326150F2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282" y="2295142"/>
            <a:ext cx="2246049" cy="24928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575129-AF73-408E-AE15-B0399CED6D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628407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55E02-BCA1-4B8F-9C99-EA4FF1DBC069}"/>
              </a:ext>
            </a:extLst>
          </p:cNvPr>
          <p:cNvSpPr>
            <a:spLocks noGrp="1"/>
          </p:cNvSpPr>
          <p:nvPr>
            <p:ph type="body" sz="quarter" idx="10"/>
          </p:nvPr>
        </p:nvSpPr>
        <p:spPr>
          <a:xfrm>
            <a:off x="519111" y="1614667"/>
            <a:ext cx="11270811" cy="4038600"/>
          </a:xfrm>
        </p:spPr>
        <p:txBody>
          <a:bodyPr/>
          <a:lstStyle/>
          <a:p>
            <a:r>
              <a:rPr lang="en-US" dirty="0"/>
              <a:t>Above 90% accuracy in speed calculation</a:t>
            </a:r>
          </a:p>
          <a:p>
            <a:pPr marL="0" indent="0">
              <a:buNone/>
            </a:pPr>
            <a:endParaRPr lang="en-US" dirty="0"/>
          </a:p>
        </p:txBody>
      </p:sp>
      <p:sp>
        <p:nvSpPr>
          <p:cNvPr id="3" name="Title 2">
            <a:extLst>
              <a:ext uri="{FF2B5EF4-FFF2-40B4-BE49-F238E27FC236}">
                <a16:creationId xmlns:a16="http://schemas.microsoft.com/office/drawing/2014/main" id="{F6CEE849-9D79-43B5-BB30-D2BEF5353078}"/>
              </a:ext>
            </a:extLst>
          </p:cNvPr>
          <p:cNvSpPr>
            <a:spLocks noGrp="1"/>
          </p:cNvSpPr>
          <p:nvPr>
            <p:ph type="title"/>
          </p:nvPr>
        </p:nvSpPr>
        <p:spPr/>
        <p:txBody>
          <a:bodyPr/>
          <a:lstStyle/>
          <a:p>
            <a:r>
              <a:rPr lang="en-US" dirty="0"/>
              <a:t>Evidences for the completion</a:t>
            </a:r>
          </a:p>
        </p:txBody>
      </p:sp>
      <p:pic>
        <p:nvPicPr>
          <p:cNvPr id="11" name="Picture 10" descr="A car on a road&#10;&#10;Description automatically generated with low confidence">
            <a:extLst>
              <a:ext uri="{FF2B5EF4-FFF2-40B4-BE49-F238E27FC236}">
                <a16:creationId xmlns:a16="http://schemas.microsoft.com/office/drawing/2014/main" id="{E5100D09-1352-4CD9-BC1F-D8869AF06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05" y="2239331"/>
            <a:ext cx="5584095" cy="3081699"/>
          </a:xfrm>
          <a:prstGeom prst="rect">
            <a:avLst/>
          </a:prstGeom>
        </p:spPr>
      </p:pic>
      <p:pic>
        <p:nvPicPr>
          <p:cNvPr id="13" name="Picture 12" descr="A car on a road&#10;&#10;Description automatically generated with low confidence">
            <a:extLst>
              <a:ext uri="{FF2B5EF4-FFF2-40B4-BE49-F238E27FC236}">
                <a16:creationId xmlns:a16="http://schemas.microsoft.com/office/drawing/2014/main" id="{BD9FE75F-1731-435C-B1D6-A7908F1D5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996" y="2214953"/>
            <a:ext cx="5309534" cy="3106077"/>
          </a:xfrm>
          <a:prstGeom prst="rect">
            <a:avLst/>
          </a:prstGeom>
        </p:spPr>
      </p:pic>
      <p:sp>
        <p:nvSpPr>
          <p:cNvPr id="14" name="TextBox 13">
            <a:extLst>
              <a:ext uri="{FF2B5EF4-FFF2-40B4-BE49-F238E27FC236}">
                <a16:creationId xmlns:a16="http://schemas.microsoft.com/office/drawing/2014/main" id="{15C5B473-D445-4767-BC24-48E1EE840D26}"/>
              </a:ext>
            </a:extLst>
          </p:cNvPr>
          <p:cNvSpPr txBox="1"/>
          <p:nvPr/>
        </p:nvSpPr>
        <p:spPr>
          <a:xfrm>
            <a:off x="511905" y="5496220"/>
            <a:ext cx="5577322" cy="646331"/>
          </a:xfrm>
          <a:prstGeom prst="rect">
            <a:avLst/>
          </a:prstGeom>
          <a:noFill/>
        </p:spPr>
        <p:txBody>
          <a:bodyPr wrap="square" rtlCol="0">
            <a:spAutoFit/>
          </a:bodyPr>
          <a:lstStyle/>
          <a:p>
            <a:r>
              <a:rPr lang="en-US" dirty="0"/>
              <a:t>The speed estimation of the vehicle that actually traveled in 50km/</a:t>
            </a:r>
            <a:r>
              <a:rPr lang="en-US" dirty="0" err="1"/>
              <a:t>hr</a:t>
            </a:r>
            <a:endParaRPr lang="en-US" dirty="0"/>
          </a:p>
        </p:txBody>
      </p:sp>
      <p:sp>
        <p:nvSpPr>
          <p:cNvPr id="15" name="TextBox 14">
            <a:extLst>
              <a:ext uri="{FF2B5EF4-FFF2-40B4-BE49-F238E27FC236}">
                <a16:creationId xmlns:a16="http://schemas.microsoft.com/office/drawing/2014/main" id="{F6CD1065-334A-4628-817C-2A0110393AAD}"/>
              </a:ext>
            </a:extLst>
          </p:cNvPr>
          <p:cNvSpPr txBox="1"/>
          <p:nvPr/>
        </p:nvSpPr>
        <p:spPr>
          <a:xfrm>
            <a:off x="6260102" y="5496219"/>
            <a:ext cx="5577322" cy="646331"/>
          </a:xfrm>
          <a:prstGeom prst="rect">
            <a:avLst/>
          </a:prstGeom>
          <a:noFill/>
        </p:spPr>
        <p:txBody>
          <a:bodyPr wrap="square" rtlCol="0">
            <a:spAutoFit/>
          </a:bodyPr>
          <a:lstStyle/>
          <a:p>
            <a:r>
              <a:rPr lang="en-US" dirty="0"/>
              <a:t>The speed estimation of the vehicle that actually traveled in 30km/</a:t>
            </a:r>
            <a:r>
              <a:rPr lang="en-US" dirty="0" err="1"/>
              <a:t>hr</a:t>
            </a:r>
            <a:endParaRPr lang="en-US" dirty="0"/>
          </a:p>
        </p:txBody>
      </p:sp>
      <p:sp>
        <p:nvSpPr>
          <p:cNvPr id="16" name="Rectangle 15">
            <a:extLst>
              <a:ext uri="{FF2B5EF4-FFF2-40B4-BE49-F238E27FC236}">
                <a16:creationId xmlns:a16="http://schemas.microsoft.com/office/drawing/2014/main" id="{F2718F54-C2CB-403B-B267-30B0FCD492A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4277092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55E02-BCA1-4B8F-9C99-EA4FF1DBC069}"/>
              </a:ext>
            </a:extLst>
          </p:cNvPr>
          <p:cNvSpPr>
            <a:spLocks noGrp="1"/>
          </p:cNvSpPr>
          <p:nvPr>
            <p:ph type="body" sz="quarter" idx="10"/>
          </p:nvPr>
        </p:nvSpPr>
        <p:spPr>
          <a:xfrm>
            <a:off x="519111" y="1031132"/>
            <a:ext cx="11270811" cy="5111418"/>
          </a:xfrm>
        </p:spPr>
        <p:txBody>
          <a:bodyPr/>
          <a:lstStyle/>
          <a:p>
            <a:r>
              <a:rPr lang="en-US" dirty="0"/>
              <a:t>The vehicles that have under 100km/h speed (which are not violating the speed rule) are showing in green color with relevant speed and vehicles that have speed beyond 100km/h (which are violating speed rule) are showing in red color with the relevant speed  </a:t>
            </a:r>
          </a:p>
          <a:p>
            <a:pPr marL="0" indent="0">
              <a:buNone/>
            </a:pPr>
            <a:endParaRPr lang="en-US" dirty="0"/>
          </a:p>
        </p:txBody>
      </p:sp>
      <p:sp>
        <p:nvSpPr>
          <p:cNvPr id="3" name="Title 2">
            <a:extLst>
              <a:ext uri="{FF2B5EF4-FFF2-40B4-BE49-F238E27FC236}">
                <a16:creationId xmlns:a16="http://schemas.microsoft.com/office/drawing/2014/main" id="{F6CEE849-9D79-43B5-BB30-D2BEF5353078}"/>
              </a:ext>
            </a:extLst>
          </p:cNvPr>
          <p:cNvSpPr>
            <a:spLocks noGrp="1"/>
          </p:cNvSpPr>
          <p:nvPr>
            <p:ph type="title"/>
          </p:nvPr>
        </p:nvSpPr>
        <p:spPr>
          <a:xfrm>
            <a:off x="518678" y="209029"/>
            <a:ext cx="10835122" cy="734217"/>
          </a:xfrm>
        </p:spPr>
        <p:txBody>
          <a:bodyPr>
            <a:normAutofit/>
          </a:bodyPr>
          <a:lstStyle/>
          <a:p>
            <a:r>
              <a:rPr lang="en-US" dirty="0"/>
              <a:t>Evidences for the completion</a:t>
            </a:r>
          </a:p>
        </p:txBody>
      </p:sp>
      <p:sp>
        <p:nvSpPr>
          <p:cNvPr id="14" name="TextBox 13">
            <a:extLst>
              <a:ext uri="{FF2B5EF4-FFF2-40B4-BE49-F238E27FC236}">
                <a16:creationId xmlns:a16="http://schemas.microsoft.com/office/drawing/2014/main" id="{15C5B473-D445-4767-BC24-48E1EE840D26}"/>
              </a:ext>
            </a:extLst>
          </p:cNvPr>
          <p:cNvSpPr txBox="1"/>
          <p:nvPr/>
        </p:nvSpPr>
        <p:spPr>
          <a:xfrm>
            <a:off x="1347821" y="5671991"/>
            <a:ext cx="4030594" cy="646331"/>
          </a:xfrm>
          <a:prstGeom prst="rect">
            <a:avLst/>
          </a:prstGeom>
          <a:noFill/>
        </p:spPr>
        <p:txBody>
          <a:bodyPr wrap="square" rtlCol="0">
            <a:spAutoFit/>
          </a:bodyPr>
          <a:lstStyle/>
          <a:p>
            <a:r>
              <a:rPr lang="en-US" dirty="0"/>
              <a:t>Vehicles that are not violating the speed rule</a:t>
            </a:r>
          </a:p>
        </p:txBody>
      </p:sp>
      <p:sp>
        <p:nvSpPr>
          <p:cNvPr id="15" name="TextBox 14">
            <a:extLst>
              <a:ext uri="{FF2B5EF4-FFF2-40B4-BE49-F238E27FC236}">
                <a16:creationId xmlns:a16="http://schemas.microsoft.com/office/drawing/2014/main" id="{F6CD1065-334A-4628-817C-2A0110393AAD}"/>
              </a:ext>
            </a:extLst>
          </p:cNvPr>
          <p:cNvSpPr txBox="1"/>
          <p:nvPr/>
        </p:nvSpPr>
        <p:spPr>
          <a:xfrm>
            <a:off x="6653719" y="5671990"/>
            <a:ext cx="3863553" cy="646331"/>
          </a:xfrm>
          <a:prstGeom prst="rect">
            <a:avLst/>
          </a:prstGeom>
          <a:noFill/>
        </p:spPr>
        <p:txBody>
          <a:bodyPr wrap="square" rtlCol="0">
            <a:spAutoFit/>
          </a:bodyPr>
          <a:lstStyle/>
          <a:p>
            <a:r>
              <a:rPr lang="en-US" dirty="0"/>
              <a:t>Vehicle violating the speed rule is detected in red.</a:t>
            </a:r>
          </a:p>
        </p:txBody>
      </p:sp>
      <p:pic>
        <p:nvPicPr>
          <p:cNvPr id="5" name="Picture 4" descr="A picture containing text, way, scene, road&#10;&#10;Description automatically generated">
            <a:extLst>
              <a:ext uri="{FF2B5EF4-FFF2-40B4-BE49-F238E27FC236}">
                <a16:creationId xmlns:a16="http://schemas.microsoft.com/office/drawing/2014/main" id="{F89DA865-7CE2-44D5-9BB3-3D5BE1796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821" y="2376050"/>
            <a:ext cx="4030594" cy="3208055"/>
          </a:xfrm>
          <a:prstGeom prst="rect">
            <a:avLst/>
          </a:prstGeom>
        </p:spPr>
      </p:pic>
      <p:pic>
        <p:nvPicPr>
          <p:cNvPr id="7" name="Picture 6" descr="A picture containing text, scene, way, road&#10;&#10;Description automatically generated">
            <a:extLst>
              <a:ext uri="{FF2B5EF4-FFF2-40B4-BE49-F238E27FC236}">
                <a16:creationId xmlns:a16="http://schemas.microsoft.com/office/drawing/2014/main" id="{CD3A5231-6C98-42AC-8BB0-0695D0D28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719" y="2376049"/>
            <a:ext cx="3863553" cy="3208055"/>
          </a:xfrm>
          <a:prstGeom prst="rect">
            <a:avLst/>
          </a:prstGeom>
        </p:spPr>
      </p:pic>
      <p:sp>
        <p:nvSpPr>
          <p:cNvPr id="12" name="Rectangle 11">
            <a:extLst>
              <a:ext uri="{FF2B5EF4-FFF2-40B4-BE49-F238E27FC236}">
                <a16:creationId xmlns:a16="http://schemas.microsoft.com/office/drawing/2014/main" id="{6543620C-EEB1-4DCA-AAAA-166BDBAE43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4511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11146971" y="6356350"/>
            <a:ext cx="740227" cy="365125"/>
          </a:xfrm>
        </p:spPr>
        <p:txBody>
          <a:bodyPr anchor="ctr">
            <a:normAutofit/>
          </a:bodyPr>
          <a:lstStyle>
            <a:lvl1pPr algn="r">
              <a:defRPr sz="1200">
                <a:solidFill>
                  <a:schemeClr val="tx1">
                    <a:lumMod val="50000"/>
                    <a:lumOff val="50000"/>
                  </a:schemeClr>
                </a:solidFill>
              </a:defRPr>
            </a:lvl1pPr>
          </a:lstStyle>
          <a:p>
            <a:pPr>
              <a:spcAft>
                <a:spcPts val="600"/>
              </a:spcAft>
            </a:pPr>
            <a:fld id="{8699F50C-BE38-4BD0-BA84-9B090E1F2B9B}" type="slidenum">
              <a:rPr lang="en-US" smtClean="0">
                <a:solidFill>
                  <a:schemeClr val="tx1"/>
                </a:solidFill>
              </a:rPr>
              <a:pPr>
                <a:spcAft>
                  <a:spcPts val="600"/>
                </a:spcAft>
              </a:pPr>
              <a:t>6</a:t>
            </a:fld>
            <a:endParaRPr lang="en-US" dirty="0">
              <a:solidFill>
                <a:schemeClr val="tx1"/>
              </a:solidFill>
            </a:endParaRPr>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18678" y="209028"/>
            <a:ext cx="8333222" cy="1147969"/>
          </a:xfrm>
        </p:spPr>
        <p:txBody>
          <a:bodyPr anchor="b">
            <a:normAutofit/>
          </a:bodyPr>
          <a:lstStyle/>
          <a:p>
            <a:r>
              <a:rPr lang="en-US"/>
              <a:t>System Diagram </a:t>
            </a:r>
            <a:endParaRPr lang="en-US" b="0"/>
          </a:p>
        </p:txBody>
      </p:sp>
      <p:pic>
        <p:nvPicPr>
          <p:cNvPr id="4" name="Picture 3" descr="Diagram&#10;&#10;Description automatically generated">
            <a:extLst>
              <a:ext uri="{FF2B5EF4-FFF2-40B4-BE49-F238E27FC236}">
                <a16:creationId xmlns:a16="http://schemas.microsoft.com/office/drawing/2014/main" id="{76F624A2-0775-4D46-A4EE-12324C825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612" y="222376"/>
            <a:ext cx="6915710" cy="6518057"/>
          </a:xfrm>
          <a:prstGeom prst="rect">
            <a:avLst/>
          </a:prstGeom>
          <a:noFill/>
        </p:spPr>
      </p:pic>
    </p:spTree>
    <p:extLst>
      <p:ext uri="{BB962C8B-B14F-4D97-AF65-F5344CB8AC3E}">
        <p14:creationId xmlns:p14="http://schemas.microsoft.com/office/powerpoint/2010/main" val="2060533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55E02-BCA1-4B8F-9C99-EA4FF1DBC069}"/>
              </a:ext>
            </a:extLst>
          </p:cNvPr>
          <p:cNvSpPr>
            <a:spLocks noGrp="1"/>
          </p:cNvSpPr>
          <p:nvPr>
            <p:ph type="body" sz="quarter" idx="10"/>
          </p:nvPr>
        </p:nvSpPr>
        <p:spPr>
          <a:xfrm>
            <a:off x="519111" y="1614667"/>
            <a:ext cx="11270811" cy="4038600"/>
          </a:xfrm>
        </p:spPr>
        <p:txBody>
          <a:bodyPr/>
          <a:lstStyle/>
          <a:p>
            <a:r>
              <a:rPr lang="en-US" dirty="0"/>
              <a:t>Vehicles that need to detect the speed are clearly detect out of the background seen.</a:t>
            </a:r>
          </a:p>
          <a:p>
            <a:pPr marL="0" indent="0">
              <a:buNone/>
            </a:pPr>
            <a:endParaRPr lang="en-US" dirty="0"/>
          </a:p>
        </p:txBody>
      </p:sp>
      <p:sp>
        <p:nvSpPr>
          <p:cNvPr id="3" name="Title 2">
            <a:extLst>
              <a:ext uri="{FF2B5EF4-FFF2-40B4-BE49-F238E27FC236}">
                <a16:creationId xmlns:a16="http://schemas.microsoft.com/office/drawing/2014/main" id="{F6CEE849-9D79-43B5-BB30-D2BEF5353078}"/>
              </a:ext>
            </a:extLst>
          </p:cNvPr>
          <p:cNvSpPr>
            <a:spLocks noGrp="1"/>
          </p:cNvSpPr>
          <p:nvPr>
            <p:ph type="title"/>
          </p:nvPr>
        </p:nvSpPr>
        <p:spPr/>
        <p:txBody>
          <a:bodyPr/>
          <a:lstStyle/>
          <a:p>
            <a:r>
              <a:rPr lang="en-US" dirty="0"/>
              <a:t>Evidences for the completion</a:t>
            </a:r>
          </a:p>
        </p:txBody>
      </p:sp>
      <p:sp>
        <p:nvSpPr>
          <p:cNvPr id="14" name="TextBox 13">
            <a:extLst>
              <a:ext uri="{FF2B5EF4-FFF2-40B4-BE49-F238E27FC236}">
                <a16:creationId xmlns:a16="http://schemas.microsoft.com/office/drawing/2014/main" id="{15C5B473-D445-4767-BC24-48E1EE840D26}"/>
              </a:ext>
            </a:extLst>
          </p:cNvPr>
          <p:cNvSpPr txBox="1"/>
          <p:nvPr/>
        </p:nvSpPr>
        <p:spPr>
          <a:xfrm>
            <a:off x="879306" y="5398961"/>
            <a:ext cx="5292372" cy="923330"/>
          </a:xfrm>
          <a:prstGeom prst="rect">
            <a:avLst/>
          </a:prstGeom>
          <a:noFill/>
        </p:spPr>
        <p:txBody>
          <a:bodyPr wrap="square" rtlCol="0">
            <a:spAutoFit/>
          </a:bodyPr>
          <a:lstStyle/>
          <a:p>
            <a:r>
              <a:rPr lang="en-US" dirty="0"/>
              <a:t>In this picture the motorcycle is not detected because we don’t need to detect the speed of motorcycle (motorcycles are not allowed in highways). </a:t>
            </a:r>
          </a:p>
        </p:txBody>
      </p:sp>
      <p:pic>
        <p:nvPicPr>
          <p:cNvPr id="5" name="Picture 4" descr="A person riding a motorcycle on a road&#10;&#10;Description automatically generated with low confidence">
            <a:extLst>
              <a:ext uri="{FF2B5EF4-FFF2-40B4-BE49-F238E27FC236}">
                <a16:creationId xmlns:a16="http://schemas.microsoft.com/office/drawing/2014/main" id="{1C9B2F29-2230-4AAB-B8C7-47A392434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06" y="2129710"/>
            <a:ext cx="5209921" cy="3108840"/>
          </a:xfrm>
          <a:prstGeom prst="rect">
            <a:avLst/>
          </a:prstGeom>
        </p:spPr>
      </p:pic>
      <p:pic>
        <p:nvPicPr>
          <p:cNvPr id="9" name="Picture 8" descr="A picture containing text, way, scene, road&#10;&#10;Description automatically generated">
            <a:extLst>
              <a:ext uri="{FF2B5EF4-FFF2-40B4-BE49-F238E27FC236}">
                <a16:creationId xmlns:a16="http://schemas.microsoft.com/office/drawing/2014/main" id="{5C4DA41F-44C6-4805-AB7C-7D0B5AB0C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678" y="2129710"/>
            <a:ext cx="5880892" cy="3108840"/>
          </a:xfrm>
          <a:prstGeom prst="rect">
            <a:avLst/>
          </a:prstGeom>
        </p:spPr>
      </p:pic>
      <p:sp>
        <p:nvSpPr>
          <p:cNvPr id="16" name="Rectangle 15">
            <a:extLst>
              <a:ext uri="{FF2B5EF4-FFF2-40B4-BE49-F238E27FC236}">
                <a16:creationId xmlns:a16="http://schemas.microsoft.com/office/drawing/2014/main" id="{E1DA60E5-842E-4D51-821F-D96AFD94BBF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2382519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D2E9E-155E-458F-925D-7D5E7AC514B1}"/>
              </a:ext>
            </a:extLst>
          </p:cNvPr>
          <p:cNvSpPr>
            <a:spLocks noGrp="1"/>
          </p:cNvSpPr>
          <p:nvPr>
            <p:ph type="title"/>
          </p:nvPr>
        </p:nvSpPr>
        <p:spPr>
          <a:xfrm>
            <a:off x="518678" y="209029"/>
            <a:ext cx="10835122" cy="857771"/>
          </a:xfrm>
        </p:spPr>
        <p:txBody>
          <a:bodyPr/>
          <a:lstStyle/>
          <a:p>
            <a:r>
              <a:rPr lang="en-US"/>
              <a:t>Work Breakdown</a:t>
            </a:r>
            <a:endParaRPr lang="en-GB"/>
          </a:p>
        </p:txBody>
      </p:sp>
      <p:graphicFrame>
        <p:nvGraphicFramePr>
          <p:cNvPr id="4" name="Diagram 3">
            <a:extLst>
              <a:ext uri="{FF2B5EF4-FFF2-40B4-BE49-F238E27FC236}">
                <a16:creationId xmlns:a16="http://schemas.microsoft.com/office/drawing/2014/main" id="{363C0D14-F87D-410F-A449-AFFD6768FF72}"/>
              </a:ext>
            </a:extLst>
          </p:cNvPr>
          <p:cNvGraphicFramePr/>
          <p:nvPr/>
        </p:nvGraphicFramePr>
        <p:xfrm>
          <a:off x="1745239" y="1219200"/>
          <a:ext cx="8382000" cy="4899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F1ADE5D-ADBA-413C-96C2-501B746980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124216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E22C5-EF51-4CBA-A096-4E0D31439BB2}"/>
              </a:ext>
            </a:extLst>
          </p:cNvPr>
          <p:cNvSpPr>
            <a:spLocks noGrp="1"/>
          </p:cNvSpPr>
          <p:nvPr>
            <p:ph type="body" sz="quarter" idx="10"/>
          </p:nvPr>
        </p:nvSpPr>
        <p:spPr>
          <a:xfrm>
            <a:off x="838200" y="1795670"/>
            <a:ext cx="10303276" cy="4154904"/>
          </a:xfrm>
        </p:spPr>
        <p:txBody>
          <a:bodyPr/>
          <a:lstStyle/>
          <a:p>
            <a:pPr>
              <a:lnSpc>
                <a:spcPct val="100000"/>
              </a:lnSpc>
              <a:buClr>
                <a:schemeClr val="accent6">
                  <a:lumMod val="75000"/>
                </a:schemeClr>
              </a:buClr>
              <a:buFont typeface="Wingdings" panose="05000000000000000000" pitchFamily="2" charset="2"/>
              <a:buChar char="Ø"/>
            </a:pPr>
            <a:r>
              <a:rPr lang="en-US" dirty="0"/>
              <a:t>Our system can be used in expressways</a:t>
            </a:r>
          </a:p>
          <a:p>
            <a:pPr>
              <a:lnSpc>
                <a:spcPct val="100000"/>
              </a:lnSpc>
              <a:buClr>
                <a:schemeClr val="accent6">
                  <a:lumMod val="75000"/>
                </a:schemeClr>
              </a:buClr>
              <a:buFont typeface="Wingdings" panose="05000000000000000000" pitchFamily="2" charset="2"/>
              <a:buChar char="Ø"/>
            </a:pPr>
            <a:r>
              <a:rPr lang="en-US" dirty="0"/>
              <a:t>First give a trial version of the software to the user</a:t>
            </a:r>
          </a:p>
          <a:p>
            <a:pPr>
              <a:lnSpc>
                <a:spcPct val="100000"/>
              </a:lnSpc>
              <a:buClr>
                <a:schemeClr val="accent6">
                  <a:lumMod val="75000"/>
                </a:schemeClr>
              </a:buClr>
              <a:buFont typeface="Wingdings" panose="05000000000000000000" pitchFamily="2" charset="2"/>
              <a:buChar char="Ø"/>
            </a:pPr>
            <a:r>
              <a:rPr lang="en-US" dirty="0"/>
              <a:t>If the user agrees to use the software after using the trial version, then user can purchase the software</a:t>
            </a:r>
          </a:p>
          <a:p>
            <a:pPr>
              <a:lnSpc>
                <a:spcPct val="100000"/>
              </a:lnSpc>
              <a:buClr>
                <a:schemeClr val="accent6">
                  <a:lumMod val="75000"/>
                </a:schemeClr>
              </a:buClr>
              <a:buFont typeface="Wingdings" panose="05000000000000000000" pitchFamily="2" charset="2"/>
              <a:buChar char="Ø"/>
            </a:pPr>
            <a:r>
              <a:rPr lang="en-US" dirty="0"/>
              <a:t>If there are any additional customizations required, then user must pay for those customizations  </a:t>
            </a:r>
          </a:p>
        </p:txBody>
      </p:sp>
      <p:sp>
        <p:nvSpPr>
          <p:cNvPr id="3" name="Title 2">
            <a:extLst>
              <a:ext uri="{FF2B5EF4-FFF2-40B4-BE49-F238E27FC236}">
                <a16:creationId xmlns:a16="http://schemas.microsoft.com/office/drawing/2014/main" id="{9CA20C0B-84CE-455C-A4B1-56B6CE3BC0F7}"/>
              </a:ext>
            </a:extLst>
          </p:cNvPr>
          <p:cNvSpPr>
            <a:spLocks noGrp="1"/>
          </p:cNvSpPr>
          <p:nvPr>
            <p:ph type="title"/>
          </p:nvPr>
        </p:nvSpPr>
        <p:spPr/>
        <p:txBody>
          <a:bodyPr/>
          <a:lstStyle/>
          <a:p>
            <a:r>
              <a:rPr lang="en-US" dirty="0"/>
              <a:t>Commercialization</a:t>
            </a:r>
            <a:endParaRPr lang="en-GB" dirty="0"/>
          </a:p>
        </p:txBody>
      </p:sp>
      <p:sp>
        <p:nvSpPr>
          <p:cNvPr id="4" name="Rectangle 3">
            <a:extLst>
              <a:ext uri="{FF2B5EF4-FFF2-40B4-BE49-F238E27FC236}">
                <a16:creationId xmlns:a16="http://schemas.microsoft.com/office/drawing/2014/main" id="{88DE9979-5861-4A32-80A8-E6DE1829026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   </a:t>
            </a: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Tennakoon T.M.P.J.A. </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a:t>
            </a: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2021-238</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a:t>
            </a:r>
          </a:p>
        </p:txBody>
      </p:sp>
    </p:spTree>
    <p:extLst>
      <p:ext uri="{BB962C8B-B14F-4D97-AF65-F5344CB8AC3E}">
        <p14:creationId xmlns:p14="http://schemas.microsoft.com/office/powerpoint/2010/main" val="1006758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8E824-AEA1-4AFD-AF5D-5EA1218EC922}"/>
              </a:ext>
            </a:extLst>
          </p:cNvPr>
          <p:cNvSpPr>
            <a:spLocks noGrp="1"/>
          </p:cNvSpPr>
          <p:nvPr>
            <p:ph type="body" sz="quarter" idx="10"/>
          </p:nvPr>
        </p:nvSpPr>
        <p:spPr>
          <a:xfrm>
            <a:off x="519112" y="1614666"/>
            <a:ext cx="10682288" cy="4709933"/>
          </a:xfrm>
        </p:spPr>
        <p:txBody>
          <a:bodyPr lIns="91440" tIns="45720" rIns="91440" bIns="45720" anchor="t"/>
          <a:lstStyle/>
          <a:p>
            <a:r>
              <a:rPr lang="en-GB" sz="1600" dirty="0"/>
              <a:t>[1]   P. K. </a:t>
            </a:r>
            <a:r>
              <a:rPr lang="en-GB" sz="1600" dirty="0" err="1"/>
              <a:t>Thadagoppula</a:t>
            </a:r>
            <a:r>
              <a:rPr lang="en-GB" sz="1600" dirty="0"/>
              <a:t> and V. Upadhyaya, "Speed detection using image processing," 2016 International Conference on Computer, Control, Informatics and its Applications (IC3INA), Tangerang, 2016, pp. 11-16, </a:t>
            </a:r>
            <a:r>
              <a:rPr lang="en-GB" sz="1600" dirty="0" err="1"/>
              <a:t>doi</a:t>
            </a:r>
            <a:r>
              <a:rPr lang="en-GB" sz="1600" dirty="0"/>
              <a:t>: 10.1109/IC3INA.2016.7863015.</a:t>
            </a:r>
          </a:p>
          <a:p>
            <a:r>
              <a:rPr lang="en-GB" sz="1600" dirty="0">
                <a:ea typeface="+mn-lt"/>
                <a:cs typeface="+mn-lt"/>
              </a:rPr>
              <a:t>[2]   S. </a:t>
            </a:r>
            <a:r>
              <a:rPr lang="en-GB" sz="1600" dirty="0" err="1">
                <a:ea typeface="+mn-lt"/>
                <a:cs typeface="+mn-lt"/>
              </a:rPr>
              <a:t>Kamoji</a:t>
            </a:r>
            <a:r>
              <a:rPr lang="en-GB" sz="1600" dirty="0">
                <a:ea typeface="+mn-lt"/>
                <a:cs typeface="+mn-lt"/>
              </a:rPr>
              <a:t>, D. </a:t>
            </a:r>
            <a:r>
              <a:rPr lang="en-GB" sz="1600" dirty="0" err="1">
                <a:ea typeface="+mn-lt"/>
                <a:cs typeface="+mn-lt"/>
              </a:rPr>
              <a:t>Koshti</a:t>
            </a:r>
            <a:r>
              <a:rPr lang="en-GB" sz="1600" dirty="0">
                <a:ea typeface="+mn-lt"/>
                <a:cs typeface="+mn-lt"/>
              </a:rPr>
              <a:t>, A. </a:t>
            </a:r>
            <a:r>
              <a:rPr lang="en-GB" sz="1600" dirty="0" err="1">
                <a:ea typeface="+mn-lt"/>
                <a:cs typeface="+mn-lt"/>
              </a:rPr>
              <a:t>Dmonte</a:t>
            </a:r>
            <a:r>
              <a:rPr lang="en-GB" sz="1600" dirty="0">
                <a:ea typeface="+mn-lt"/>
                <a:cs typeface="+mn-lt"/>
              </a:rPr>
              <a:t>, S. J. George and C. </a:t>
            </a:r>
            <a:r>
              <a:rPr lang="en-GB" sz="1600" dirty="0" err="1">
                <a:ea typeface="+mn-lt"/>
                <a:cs typeface="+mn-lt"/>
              </a:rPr>
              <a:t>Sohan</a:t>
            </a:r>
            <a:r>
              <a:rPr lang="en-GB" sz="1600" dirty="0">
                <a:ea typeface="+mn-lt"/>
                <a:cs typeface="+mn-lt"/>
              </a:rPr>
              <a:t> Pereira, "Image Processing based Vehicle Identification and Speed Measurement," 2020 International Conference on Inventive Computation Technologies (ICICT), Coimbatore, India, 2020, pp. 523-527, </a:t>
            </a:r>
            <a:r>
              <a:rPr lang="en-GB" sz="1600" dirty="0" err="1">
                <a:ea typeface="+mn-lt"/>
                <a:cs typeface="+mn-lt"/>
              </a:rPr>
              <a:t>doi</a:t>
            </a:r>
            <a:r>
              <a:rPr lang="en-GB" sz="1600" dirty="0">
                <a:ea typeface="+mn-lt"/>
                <a:cs typeface="+mn-lt"/>
              </a:rPr>
              <a:t>: 10.1109/ICICT48043.2020.9112419. </a:t>
            </a:r>
            <a:endParaRPr lang="en-GB" sz="1600" dirty="0">
              <a:cs typeface="Calibri"/>
            </a:endParaRPr>
          </a:p>
          <a:p>
            <a:r>
              <a:rPr lang="en-GB" sz="1600" dirty="0">
                <a:ea typeface="+mn-lt"/>
                <a:cs typeface="+mn-lt"/>
              </a:rPr>
              <a:t>[3]    J. Wang, "Research of vehicle speed detection algorithm in video surveillance," 2016 International Conference on Audio, Language and Image Processing (ICALIP), Shanghai, 2016, pp. 349-352, </a:t>
            </a:r>
            <a:r>
              <a:rPr lang="en-GB" sz="1600" dirty="0" err="1">
                <a:ea typeface="+mn-lt"/>
                <a:cs typeface="+mn-lt"/>
              </a:rPr>
              <a:t>doi</a:t>
            </a:r>
            <a:r>
              <a:rPr lang="en-GB" sz="1600" dirty="0">
                <a:ea typeface="+mn-lt"/>
                <a:cs typeface="+mn-lt"/>
              </a:rPr>
              <a:t>: 10.1109/ICALIP.2016.7846573. </a:t>
            </a:r>
            <a:endParaRPr lang="en-GB" sz="1600" dirty="0"/>
          </a:p>
          <a:p>
            <a:r>
              <a:rPr lang="en-GB" sz="1600" dirty="0">
                <a:ea typeface="+mn-lt"/>
                <a:cs typeface="+mn-lt"/>
              </a:rPr>
              <a:t>[4]   </a:t>
            </a:r>
            <a:r>
              <a:rPr lang="en-GB" sz="1600" dirty="0" err="1">
                <a:ea typeface="+mn-lt"/>
                <a:cs typeface="+mn-lt"/>
              </a:rPr>
              <a:t>Jianping</a:t>
            </a:r>
            <a:r>
              <a:rPr lang="en-GB" sz="1600" dirty="0">
                <a:ea typeface="+mn-lt"/>
                <a:cs typeface="+mn-lt"/>
              </a:rPr>
              <a:t> Wu, </a:t>
            </a:r>
            <a:r>
              <a:rPr lang="en-GB" sz="1600" dirty="0" err="1">
                <a:ea typeface="+mn-lt"/>
                <a:cs typeface="+mn-lt"/>
              </a:rPr>
              <a:t>Zhaobin</a:t>
            </a:r>
            <a:r>
              <a:rPr lang="en-GB" sz="1600" dirty="0">
                <a:ea typeface="+mn-lt"/>
                <a:cs typeface="+mn-lt"/>
              </a:rPr>
              <a:t> Liu, </a:t>
            </a:r>
            <a:r>
              <a:rPr lang="en-GB" sz="1600" dirty="0" err="1">
                <a:ea typeface="+mn-lt"/>
                <a:cs typeface="+mn-lt"/>
              </a:rPr>
              <a:t>Jinxiang</a:t>
            </a:r>
            <a:r>
              <a:rPr lang="en-GB" sz="1600" dirty="0">
                <a:ea typeface="+mn-lt"/>
                <a:cs typeface="+mn-lt"/>
              </a:rPr>
              <a:t> Li, </a:t>
            </a:r>
            <a:r>
              <a:rPr lang="en-GB" sz="1600" dirty="0" err="1">
                <a:ea typeface="+mn-lt"/>
                <a:cs typeface="+mn-lt"/>
              </a:rPr>
              <a:t>Caidong</a:t>
            </a:r>
            <a:r>
              <a:rPr lang="en-GB" sz="1600" dirty="0">
                <a:ea typeface="+mn-lt"/>
                <a:cs typeface="+mn-lt"/>
              </a:rPr>
              <a:t> Gu, </a:t>
            </a:r>
            <a:r>
              <a:rPr lang="en-GB" sz="1600" dirty="0" err="1">
                <a:ea typeface="+mn-lt"/>
                <a:cs typeface="+mn-lt"/>
              </a:rPr>
              <a:t>Maoxin</a:t>
            </a:r>
            <a:r>
              <a:rPr lang="en-GB" sz="1600" dirty="0">
                <a:ea typeface="+mn-lt"/>
                <a:cs typeface="+mn-lt"/>
              </a:rPr>
              <a:t> Si and </a:t>
            </a:r>
            <a:r>
              <a:rPr lang="en-GB" sz="1600" dirty="0" err="1">
                <a:ea typeface="+mn-lt"/>
                <a:cs typeface="+mn-lt"/>
              </a:rPr>
              <a:t>Fangyong</a:t>
            </a:r>
            <a:r>
              <a:rPr lang="en-GB" sz="1600" dirty="0">
                <a:ea typeface="+mn-lt"/>
                <a:cs typeface="+mn-lt"/>
              </a:rPr>
              <a:t> Tan, "An algorithm for automatic vehicle speed detection using video camera," 2009 4th International Conference on Computer Science &amp; Education, Nanning, China, 2009, pp. 193-196, </a:t>
            </a:r>
            <a:r>
              <a:rPr lang="en-GB" sz="1600" dirty="0" err="1">
                <a:ea typeface="+mn-lt"/>
                <a:cs typeface="+mn-lt"/>
              </a:rPr>
              <a:t>doi</a:t>
            </a:r>
            <a:r>
              <a:rPr lang="en-GB" sz="1600" dirty="0">
                <a:ea typeface="+mn-lt"/>
                <a:cs typeface="+mn-lt"/>
              </a:rPr>
              <a:t>: 10.1109/ICCSE.2009.5228496. </a:t>
            </a:r>
          </a:p>
          <a:p>
            <a:r>
              <a:rPr lang="en-GB" sz="1600" dirty="0">
                <a:ea typeface="+mn-lt"/>
                <a:cs typeface="+mn-lt"/>
              </a:rPr>
              <a:t>[5] </a:t>
            </a:r>
            <a:r>
              <a:rPr lang="en-US" sz="1600" dirty="0">
                <a:ea typeface="+mn-lt"/>
                <a:cs typeface="+mn-lt"/>
              </a:rPr>
              <a:t>“(PDF) Real-time automatic license plate recognition for CCTV ...”. [Online]. Available: </a:t>
            </a:r>
            <a:r>
              <a:rPr lang="en-US" sz="1600" dirty="0">
                <a:ea typeface="+mn-lt"/>
                <a:cs typeface="+mn-lt"/>
                <a:hlinkClick r:id="rId2"/>
              </a:rPr>
              <a:t>https://www.researchgate.net/publication/257694469_Realtime_automatic_license_plate_recognition_for_CCTV_forensic_applications</a:t>
            </a:r>
            <a:r>
              <a:rPr lang="en-US" sz="1600" dirty="0">
                <a:ea typeface="+mn-lt"/>
                <a:cs typeface="+mn-lt"/>
              </a:rPr>
              <a:t>. [Accessed: 25-Feb.-2021]. </a:t>
            </a:r>
            <a:endParaRPr lang="en-GB" sz="1600" dirty="0">
              <a:ea typeface="+mn-lt"/>
              <a:cs typeface="+mn-lt"/>
            </a:endParaRPr>
          </a:p>
        </p:txBody>
      </p:sp>
      <p:sp>
        <p:nvSpPr>
          <p:cNvPr id="3" name="Title 2">
            <a:extLst>
              <a:ext uri="{FF2B5EF4-FFF2-40B4-BE49-F238E27FC236}">
                <a16:creationId xmlns:a16="http://schemas.microsoft.com/office/drawing/2014/main" id="{601A1D61-B0E5-4FD3-A15F-E133F655D24E}"/>
              </a:ext>
            </a:extLst>
          </p:cNvPr>
          <p:cNvSpPr>
            <a:spLocks noGrp="1"/>
          </p:cNvSpPr>
          <p:nvPr>
            <p:ph type="title"/>
          </p:nvPr>
        </p:nvSpPr>
        <p:spPr/>
        <p:txBody>
          <a:bodyPr/>
          <a:lstStyle/>
          <a:p>
            <a:r>
              <a:rPr lang="en-US" dirty="0"/>
              <a:t>References</a:t>
            </a:r>
            <a:endParaRPr lang="en-GB" dirty="0"/>
          </a:p>
        </p:txBody>
      </p:sp>
      <p:sp>
        <p:nvSpPr>
          <p:cNvPr id="4" name="Rectangle 3">
            <a:extLst>
              <a:ext uri="{FF2B5EF4-FFF2-40B4-BE49-F238E27FC236}">
                <a16:creationId xmlns:a16="http://schemas.microsoft.com/office/drawing/2014/main" id="{D012E0BE-DAA4-4518-B0BC-38C655A48A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2526032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p:txBody>
          <a:bodyPr/>
          <a:lstStyle/>
          <a:p>
            <a:r>
              <a:rPr lang="en-US" dirty="0"/>
              <a:t>IT18185812</a:t>
            </a:r>
            <a:br>
              <a:rPr lang="en-US" dirty="0"/>
            </a:br>
            <a:r>
              <a:rPr lang="en-US" dirty="0"/>
              <a:t>Rushdy Ahamed M.H</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dirty="0"/>
              <a:t>Information Technology</a:t>
            </a:r>
            <a:endParaRPr lang="en-GB" dirty="0"/>
          </a:p>
        </p:txBody>
      </p:sp>
      <p:sp>
        <p:nvSpPr>
          <p:cNvPr id="10" name="Rectangle 9">
            <a:extLst>
              <a:ext uri="{FF2B5EF4-FFF2-40B4-BE49-F238E27FC236}">
                <a16:creationId xmlns:a16="http://schemas.microsoft.com/office/drawing/2014/main" id="{8C8EC0E1-AA5A-4687-97D2-D82C9C5992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8" name="Picture Placeholder 7" descr="A person sitting on a bench&#10;&#10;Description automatically generated">
            <a:extLst>
              <a:ext uri="{FF2B5EF4-FFF2-40B4-BE49-F238E27FC236}">
                <a16:creationId xmlns:a16="http://schemas.microsoft.com/office/drawing/2014/main" id="{F7A2A384-6134-43E4-9C83-5760266B0D97}"/>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100" r="6100"/>
          <a:stretch>
            <a:fillRect/>
          </a:stretch>
        </p:blipFill>
        <p:spPr/>
      </p:pic>
    </p:spTree>
    <p:extLst>
      <p:ext uri="{BB962C8B-B14F-4D97-AF65-F5344CB8AC3E}">
        <p14:creationId xmlns:p14="http://schemas.microsoft.com/office/powerpoint/2010/main" val="491593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46355" y="493212"/>
            <a:ext cx="7983246" cy="2036923"/>
          </a:xfrm>
        </p:spPr>
        <p:txBody>
          <a:bodyPr vert="horz" lIns="91440" tIns="45720" rIns="91440" bIns="45720" rtlCol="0" anchor="b">
            <a:normAutofit/>
          </a:bodyPr>
          <a:lstStyle/>
          <a:p>
            <a:pPr algn="ctr"/>
            <a:r>
              <a:rPr lang="en-US" sz="4400" dirty="0">
                <a:solidFill>
                  <a:srgbClr val="002060"/>
                </a:solidFill>
              </a:rPr>
              <a:t>Vehicle Signal and</a:t>
            </a:r>
            <a:r>
              <a:rPr lang="en-US" dirty="0">
                <a:solidFill>
                  <a:srgbClr val="002060"/>
                </a:solidFill>
              </a:rPr>
              <a:t> Reverse V</a:t>
            </a:r>
            <a:r>
              <a:rPr lang="en-US" sz="4400" dirty="0">
                <a:solidFill>
                  <a:srgbClr val="002060"/>
                </a:solidFill>
              </a:rPr>
              <a:t>iolations Detection</a:t>
            </a:r>
            <a:br>
              <a:rPr lang="en-US" sz="4400" dirty="0"/>
            </a:br>
            <a:endParaRPr lang="en-US" b="0" kern="1200" dirty="0">
              <a:solidFill>
                <a:srgbClr val="002060"/>
              </a:solidFill>
              <a:cs typeface="Calibri"/>
            </a:endParaRPr>
          </a:p>
        </p:txBody>
      </p:sp>
      <p:sp>
        <p:nvSpPr>
          <p:cNvPr id="7" name="Rectangle 6">
            <a:extLst>
              <a:ext uri="{FF2B5EF4-FFF2-40B4-BE49-F238E27FC236}">
                <a16:creationId xmlns:a16="http://schemas.microsoft.com/office/drawing/2014/main" id="{D733C131-8029-4BE7-9ECC-CA7EF89780C1}"/>
              </a:ext>
            </a:extLst>
          </p:cNvPr>
          <p:cNvSpPr/>
          <p:nvPr/>
        </p:nvSpPr>
        <p:spPr>
          <a:xfrm>
            <a:off x="5257800" y="1839575"/>
            <a:ext cx="6096000" cy="3882281"/>
          </a:xfrm>
          <a:prstGeom prst="rect">
            <a:avLst/>
          </a:prstGeom>
        </p:spPr>
        <p:txBody>
          <a:bodyPr wrap="square" lIns="91440" tIns="45720" rIns="91440" bIns="45720" anchor="t">
            <a:spAutoFit/>
          </a:bodyPr>
          <a:lstStyle/>
          <a:p>
            <a:endParaRPr lang="en-US" sz="2400" dirty="0">
              <a:solidFill>
                <a:srgbClr val="002060"/>
              </a:solidFill>
              <a:latin typeface="+mj-lt"/>
            </a:endParaRP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There are no proper systems to detect traffic rules violations on expressway. </a:t>
            </a: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Tracking mechanism for detect signal light violation and a reverse violation</a:t>
            </a:r>
          </a:p>
          <a:p>
            <a:pPr marL="457200" indent="-457200">
              <a:lnSpc>
                <a:spcPct val="150000"/>
              </a:lnSpc>
              <a:spcAft>
                <a:spcPts val="600"/>
              </a:spcAft>
              <a:buFont typeface="Arial" panose="020B0604020202020204" pitchFamily="34" charset="0"/>
              <a:buChar char="•"/>
            </a:pPr>
            <a:r>
              <a:rPr lang="en-US" sz="2400" dirty="0">
                <a:solidFill>
                  <a:schemeClr val="accent1"/>
                </a:solidFill>
              </a:rPr>
              <a:t>Automatic identification of traffic rules violated vehicles for use video surveillance</a:t>
            </a:r>
            <a:endParaRPr lang="en-US" sz="2400" dirty="0">
              <a:solidFill>
                <a:schemeClr val="accent1"/>
              </a:solidFill>
              <a:latin typeface="+mj-lt"/>
              <a:cs typeface="Calibri"/>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Graphical user interface&#10;&#10;Description automatically generated with medium confidence">
            <a:extLst>
              <a:ext uri="{FF2B5EF4-FFF2-40B4-BE49-F238E27FC236}">
                <a16:creationId xmlns:a16="http://schemas.microsoft.com/office/drawing/2014/main" id="{D8CD7141-CF2D-4673-9469-50902BCD4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56264"/>
            <a:ext cx="2961064" cy="209603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descr="A person driving a car&#10;&#10;Description automatically generated">
            <a:extLst>
              <a:ext uri="{FF2B5EF4-FFF2-40B4-BE49-F238E27FC236}">
                <a16:creationId xmlns:a16="http://schemas.microsoft.com/office/drawing/2014/main" id="{7DAC2150-A7CB-45B0-9EC6-BC9FBDF8F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4396113"/>
            <a:ext cx="3236186" cy="1952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505002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962562" y="208829"/>
            <a:ext cx="8333222" cy="1147969"/>
          </a:xfrm>
        </p:spPr>
        <p:txBody>
          <a:bodyPr/>
          <a:lstStyle/>
          <a:p>
            <a:r>
              <a:rPr lang="en-US" dirty="0"/>
              <a:t>Background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1331495" y="1983498"/>
            <a:ext cx="9847044" cy="41485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The ever-increasing number of violations of traffic rules has become a critical challenge in Sri Lanka.</a:t>
            </a:r>
          </a:p>
          <a:p>
            <a:pPr marL="342900" indent="-342900">
              <a:buFont typeface="Wingdings" panose="020B0604020202020204" pitchFamily="34" charset="0"/>
              <a:buChar char="v"/>
            </a:pPr>
            <a:r>
              <a:rPr lang="en-US" dirty="0">
                <a:solidFill>
                  <a:schemeClr val="accent1"/>
                </a:solidFill>
              </a:rPr>
              <a:t>The solution is to install violation detection systems on the expressway.</a:t>
            </a:r>
          </a:p>
          <a:p>
            <a:pPr marL="342900" indent="-342900">
              <a:buFont typeface="Wingdings" panose="020B0604020202020204" pitchFamily="34" charset="0"/>
              <a:buChar char="v"/>
            </a:pPr>
            <a:r>
              <a:rPr lang="en-US" dirty="0">
                <a:solidFill>
                  <a:schemeClr val="accent1"/>
                </a:solidFill>
              </a:rPr>
              <a:t>The system can automatically detect violations of vehicle signal light while overtaking and driving on the wrong direction.</a:t>
            </a:r>
          </a:p>
          <a:p>
            <a:pPr marL="342900" indent="-342900">
              <a:buFont typeface="Wingdings" panose="020B0604020202020204" pitchFamily="34" charset="0"/>
              <a:buChar char="v"/>
            </a:pPr>
            <a:r>
              <a:rPr lang="en-US" dirty="0">
                <a:solidFill>
                  <a:schemeClr val="accent1"/>
                </a:solidFill>
              </a:rPr>
              <a:t>The aim of this research work is to build up an automated system.</a:t>
            </a:r>
          </a:p>
          <a:p>
            <a:endParaRPr lang="en-US" dirty="0"/>
          </a:p>
        </p:txBody>
      </p:sp>
      <p:pic>
        <p:nvPicPr>
          <p:cNvPr id="5" name="Picture 10" descr="Scaling UX Research for the Enterprise | by Jeanette Fuccella | LexisNexis  Design | Medium">
            <a:extLst>
              <a:ext uri="{FF2B5EF4-FFF2-40B4-BE49-F238E27FC236}">
                <a16:creationId xmlns:a16="http://schemas.microsoft.com/office/drawing/2014/main" id="{D8857551-D343-47A7-AF03-E48F57A2CC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2743" y="4428169"/>
            <a:ext cx="2142307" cy="21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58E446-F3B8-488C-B5F1-CE232E15A861}"/>
              </a:ext>
            </a:extLst>
          </p:cNvPr>
          <p:cNvSpPr>
            <a:spLocks noGrp="1"/>
          </p:cNvSpPr>
          <p:nvPr>
            <p:ph type="title"/>
          </p:nvPr>
        </p:nvSpPr>
        <p:spPr>
          <a:xfrm>
            <a:off x="518678" y="151114"/>
            <a:ext cx="5437985" cy="813993"/>
          </a:xfrm>
        </p:spPr>
        <p:txBody>
          <a:bodyPr anchor="b">
            <a:normAutofit/>
          </a:bodyPr>
          <a:lstStyle/>
          <a:p>
            <a:r>
              <a:rPr lang="en-US" dirty="0"/>
              <a:t>Research Gap</a:t>
            </a:r>
          </a:p>
        </p:txBody>
      </p:sp>
      <p:sp>
        <p:nvSpPr>
          <p:cNvPr id="6" name="Text Placeholder 2">
            <a:extLst>
              <a:ext uri="{FF2B5EF4-FFF2-40B4-BE49-F238E27FC236}">
                <a16:creationId xmlns:a16="http://schemas.microsoft.com/office/drawing/2014/main" id="{5A329B86-064D-4921-B640-38CFDF62BA31}"/>
              </a:ext>
            </a:extLst>
          </p:cNvPr>
          <p:cNvSpPr txBox="1">
            <a:spLocks/>
          </p:cNvSpPr>
          <p:nvPr/>
        </p:nvSpPr>
        <p:spPr>
          <a:xfrm>
            <a:off x="402929" y="1011168"/>
            <a:ext cx="4482580" cy="608895"/>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Comparison of former research</a:t>
            </a:r>
          </a:p>
        </p:txBody>
      </p:sp>
      <p:graphicFrame>
        <p:nvGraphicFramePr>
          <p:cNvPr id="7" name="Table 6">
            <a:extLst>
              <a:ext uri="{FF2B5EF4-FFF2-40B4-BE49-F238E27FC236}">
                <a16:creationId xmlns:a16="http://schemas.microsoft.com/office/drawing/2014/main" id="{6DD06FA1-69FB-4385-993F-D8585C55DEC0}"/>
              </a:ext>
            </a:extLst>
          </p:cNvPr>
          <p:cNvGraphicFramePr>
            <a:graphicFrameLocks noGrp="1"/>
          </p:cNvGraphicFramePr>
          <p:nvPr/>
        </p:nvGraphicFramePr>
        <p:xfrm>
          <a:off x="4982057" y="1356997"/>
          <a:ext cx="6816365" cy="4957999"/>
        </p:xfrm>
        <a:graphic>
          <a:graphicData uri="http://schemas.openxmlformats.org/drawingml/2006/table">
            <a:tbl>
              <a:tblPr firstRow="1" firstCol="1" bandRow="1">
                <a:tableStyleId>{5C22544A-7EE6-4342-B048-85BDC9FD1C3A}</a:tableStyleId>
              </a:tblPr>
              <a:tblGrid>
                <a:gridCol w="1379554">
                  <a:extLst>
                    <a:ext uri="{9D8B030D-6E8A-4147-A177-3AD203B41FA5}">
                      <a16:colId xmlns:a16="http://schemas.microsoft.com/office/drawing/2014/main" val="2185066839"/>
                    </a:ext>
                  </a:extLst>
                </a:gridCol>
                <a:gridCol w="1133816">
                  <a:extLst>
                    <a:ext uri="{9D8B030D-6E8A-4147-A177-3AD203B41FA5}">
                      <a16:colId xmlns:a16="http://schemas.microsoft.com/office/drawing/2014/main" val="3583887599"/>
                    </a:ext>
                  </a:extLst>
                </a:gridCol>
                <a:gridCol w="1108437">
                  <a:extLst>
                    <a:ext uri="{9D8B030D-6E8A-4147-A177-3AD203B41FA5}">
                      <a16:colId xmlns:a16="http://schemas.microsoft.com/office/drawing/2014/main" val="369664600"/>
                    </a:ext>
                  </a:extLst>
                </a:gridCol>
                <a:gridCol w="1249881">
                  <a:extLst>
                    <a:ext uri="{9D8B030D-6E8A-4147-A177-3AD203B41FA5}">
                      <a16:colId xmlns:a16="http://schemas.microsoft.com/office/drawing/2014/main" val="2571290276"/>
                    </a:ext>
                  </a:extLst>
                </a:gridCol>
                <a:gridCol w="1044146">
                  <a:extLst>
                    <a:ext uri="{9D8B030D-6E8A-4147-A177-3AD203B41FA5}">
                      <a16:colId xmlns:a16="http://schemas.microsoft.com/office/drawing/2014/main" val="2373344703"/>
                    </a:ext>
                  </a:extLst>
                </a:gridCol>
                <a:gridCol w="900531">
                  <a:extLst>
                    <a:ext uri="{9D8B030D-6E8A-4147-A177-3AD203B41FA5}">
                      <a16:colId xmlns:a16="http://schemas.microsoft.com/office/drawing/2014/main" val="1110606289"/>
                    </a:ext>
                  </a:extLst>
                </a:gridCol>
              </a:tblGrid>
              <a:tr h="1425194">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Research</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Object identifier</a:t>
                      </a:r>
                      <a:endParaRPr lang="en-GB" sz="1800" dirty="0">
                        <a:solidFill>
                          <a:schemeClr val="tx1"/>
                        </a:solidFill>
                        <a:effectLst/>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Vehicle signal light violation detection</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GB" sz="1600" b="1" dirty="0">
                          <a:solidFill>
                            <a:schemeClr val="tx1"/>
                          </a:solidFill>
                          <a:effectLst/>
                          <a:latin typeface="+mn-lt"/>
                          <a:ea typeface="Calibri" panose="020F0502020204030204" pitchFamily="34" charset="0"/>
                          <a:cs typeface="Arial Unicode MS" panose="020B0604020202020204" pitchFamily="34" charset="-128"/>
                        </a:rPr>
                        <a:t>Reverse violation detection</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License plate detection</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Notification receiver</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extLst>
                  <a:ext uri="{0D108BD9-81ED-4DB2-BD59-A6C34878D82A}">
                    <a16:rowId xmlns:a16="http://schemas.microsoft.com/office/drawing/2014/main" val="2500374465"/>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A</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069907101"/>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B</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436677090"/>
                  </a:ext>
                </a:extLst>
              </a:tr>
              <a:tr h="550478">
                <a:tc>
                  <a:txBody>
                    <a:bodyPr/>
                    <a:lstStyle/>
                    <a:p>
                      <a:pPr marL="0" marR="0" algn="ctr">
                        <a:lnSpc>
                          <a:spcPct val="150000"/>
                        </a:lnSpc>
                        <a:spcBef>
                          <a:spcPts val="0"/>
                        </a:spcBef>
                        <a:spcAft>
                          <a:spcPts val="0"/>
                        </a:spcAft>
                      </a:pPr>
                      <a:r>
                        <a:rPr lang="en-GB" sz="1800" b="1" i="0" kern="1200" dirty="0">
                          <a:solidFill>
                            <a:schemeClr val="tx1"/>
                          </a:solidFill>
                          <a:effectLst/>
                          <a:latin typeface="+mn-lt"/>
                          <a:ea typeface="+mn-ea"/>
                          <a:cs typeface="+mn-cs"/>
                        </a:rPr>
                        <a:t>C</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204415647"/>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D</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747291713"/>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E</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2773568581"/>
                  </a:ext>
                </a:extLst>
              </a:tr>
              <a:tr h="780415">
                <a:tc>
                  <a:txBody>
                    <a:bodyPr/>
                    <a:lstStyle/>
                    <a:p>
                      <a:pPr marL="0" marR="0" algn="ctr">
                        <a:lnSpc>
                          <a:spcPct val="150000"/>
                        </a:lnSpc>
                        <a:spcBef>
                          <a:spcPts val="0"/>
                        </a:spcBef>
                        <a:spcAft>
                          <a:spcPts val="0"/>
                        </a:spcAft>
                      </a:pPr>
                      <a:r>
                        <a:rPr lang="en-US" sz="1800" dirty="0">
                          <a:solidFill>
                            <a:schemeClr val="tx1"/>
                          </a:solidFill>
                          <a:effectLst/>
                        </a:rPr>
                        <a:t>Proposed System</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185381368"/>
                  </a:ext>
                </a:extLst>
              </a:tr>
            </a:tbl>
          </a:graphicData>
        </a:graphic>
      </p:graphicFrame>
      <p:pic>
        <p:nvPicPr>
          <p:cNvPr id="8" name="Graphic 7" descr="Checkmark">
            <a:extLst>
              <a:ext uri="{FF2B5EF4-FFF2-40B4-BE49-F238E27FC236}">
                <a16:creationId xmlns:a16="http://schemas.microsoft.com/office/drawing/2014/main" id="{6AAD20AF-D813-4E1D-BE46-9A3B1AB625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2873" y="4515801"/>
            <a:ext cx="457200" cy="457200"/>
          </a:xfrm>
          <a:prstGeom prst="rect">
            <a:avLst/>
          </a:prstGeom>
        </p:spPr>
      </p:pic>
      <p:pic>
        <p:nvPicPr>
          <p:cNvPr id="9" name="Graphic 8" descr="Checkmark">
            <a:extLst>
              <a:ext uri="{FF2B5EF4-FFF2-40B4-BE49-F238E27FC236}">
                <a16:creationId xmlns:a16="http://schemas.microsoft.com/office/drawing/2014/main" id="{4154B553-C890-4493-A1CD-D2EF69A12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2873" y="5023868"/>
            <a:ext cx="457200" cy="457200"/>
          </a:xfrm>
          <a:prstGeom prst="rect">
            <a:avLst/>
          </a:prstGeom>
        </p:spPr>
      </p:pic>
      <p:pic>
        <p:nvPicPr>
          <p:cNvPr id="10" name="Graphic 9" descr="Checkmark">
            <a:extLst>
              <a:ext uri="{FF2B5EF4-FFF2-40B4-BE49-F238E27FC236}">
                <a16:creationId xmlns:a16="http://schemas.microsoft.com/office/drawing/2014/main" id="{AFB558F2-BAB9-4800-B201-7A9490752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9319" y="5675654"/>
            <a:ext cx="457200" cy="457200"/>
          </a:xfrm>
          <a:prstGeom prst="rect">
            <a:avLst/>
          </a:prstGeom>
        </p:spPr>
      </p:pic>
      <p:pic>
        <p:nvPicPr>
          <p:cNvPr id="12" name="Graphic 11" descr="Checkmark">
            <a:extLst>
              <a:ext uri="{FF2B5EF4-FFF2-40B4-BE49-F238E27FC236}">
                <a16:creationId xmlns:a16="http://schemas.microsoft.com/office/drawing/2014/main" id="{9889DE59-E64B-4115-8799-4F691F1D4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7254" y="5701638"/>
            <a:ext cx="457200" cy="457200"/>
          </a:xfrm>
          <a:prstGeom prst="rect">
            <a:avLst/>
          </a:prstGeom>
        </p:spPr>
      </p:pic>
      <p:pic>
        <p:nvPicPr>
          <p:cNvPr id="15" name="Graphic 14" descr="Checkmark">
            <a:extLst>
              <a:ext uri="{FF2B5EF4-FFF2-40B4-BE49-F238E27FC236}">
                <a16:creationId xmlns:a16="http://schemas.microsoft.com/office/drawing/2014/main" id="{B6671B40-CDD3-4E59-8153-87B1F010A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4555" y="5713700"/>
            <a:ext cx="457200" cy="457200"/>
          </a:xfrm>
          <a:prstGeom prst="rect">
            <a:avLst/>
          </a:prstGeom>
        </p:spPr>
      </p:pic>
      <p:pic>
        <p:nvPicPr>
          <p:cNvPr id="21" name="Graphic 20" descr="Checkmark">
            <a:extLst>
              <a:ext uri="{FF2B5EF4-FFF2-40B4-BE49-F238E27FC236}">
                <a16:creationId xmlns:a16="http://schemas.microsoft.com/office/drawing/2014/main" id="{850B0823-8C95-4C63-8644-E191C569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948" y="5713169"/>
            <a:ext cx="457200" cy="457200"/>
          </a:xfrm>
          <a:prstGeom prst="rect">
            <a:avLst/>
          </a:prstGeom>
        </p:spPr>
      </p:pic>
      <p:pic>
        <p:nvPicPr>
          <p:cNvPr id="29" name="Graphic 28" descr="Close">
            <a:extLst>
              <a:ext uri="{FF2B5EF4-FFF2-40B4-BE49-F238E27FC236}">
                <a16:creationId xmlns:a16="http://schemas.microsoft.com/office/drawing/2014/main" id="{EBC6731E-F950-4E32-8D2D-0980F1631E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24555" y="4529136"/>
            <a:ext cx="457200" cy="457200"/>
          </a:xfrm>
          <a:prstGeom prst="rect">
            <a:avLst/>
          </a:prstGeom>
        </p:spPr>
      </p:pic>
      <p:pic>
        <p:nvPicPr>
          <p:cNvPr id="30" name="Graphic 29" descr="Close">
            <a:extLst>
              <a:ext uri="{FF2B5EF4-FFF2-40B4-BE49-F238E27FC236}">
                <a16:creationId xmlns:a16="http://schemas.microsoft.com/office/drawing/2014/main" id="{DDF7EAD8-F64D-4843-B53D-31C9603FE6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5035475"/>
            <a:ext cx="457200" cy="457200"/>
          </a:xfrm>
          <a:prstGeom prst="rect">
            <a:avLst/>
          </a:prstGeom>
        </p:spPr>
      </p:pic>
      <p:sp>
        <p:nvSpPr>
          <p:cNvPr id="34" name="Rectangle 33">
            <a:extLst>
              <a:ext uri="{FF2B5EF4-FFF2-40B4-BE49-F238E27FC236}">
                <a16:creationId xmlns:a16="http://schemas.microsoft.com/office/drawing/2014/main" id="{EA03F386-AF68-452A-899D-4169BD072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6" name="Graphic 35" descr="Checkmark">
            <a:extLst>
              <a:ext uri="{FF2B5EF4-FFF2-40B4-BE49-F238E27FC236}">
                <a16:creationId xmlns:a16="http://schemas.microsoft.com/office/drawing/2014/main" id="{01293D0B-29AA-4C68-BC6F-49B449DA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5966" y="3413949"/>
            <a:ext cx="457200" cy="457200"/>
          </a:xfrm>
          <a:prstGeom prst="rect">
            <a:avLst/>
          </a:prstGeom>
        </p:spPr>
      </p:pic>
      <p:pic>
        <p:nvPicPr>
          <p:cNvPr id="39" name="Graphic 38" descr="Close">
            <a:extLst>
              <a:ext uri="{FF2B5EF4-FFF2-40B4-BE49-F238E27FC236}">
                <a16:creationId xmlns:a16="http://schemas.microsoft.com/office/drawing/2014/main" id="{2ECFA3CB-B167-4946-9F5A-CFE6E543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97045" y="3452542"/>
            <a:ext cx="457200" cy="457200"/>
          </a:xfrm>
          <a:prstGeom prst="rect">
            <a:avLst/>
          </a:prstGeom>
        </p:spPr>
      </p:pic>
      <p:pic>
        <p:nvPicPr>
          <p:cNvPr id="40" name="Graphic 39" descr="Close">
            <a:extLst>
              <a:ext uri="{FF2B5EF4-FFF2-40B4-BE49-F238E27FC236}">
                <a16:creationId xmlns:a16="http://schemas.microsoft.com/office/drawing/2014/main" id="{153BBAF5-6F7E-4A3A-B068-05C34F14E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97045" y="3973394"/>
            <a:ext cx="457200" cy="457200"/>
          </a:xfrm>
          <a:prstGeom prst="rect">
            <a:avLst/>
          </a:prstGeom>
        </p:spPr>
      </p:pic>
      <p:pic>
        <p:nvPicPr>
          <p:cNvPr id="42" name="Graphic 41" descr="Close">
            <a:extLst>
              <a:ext uri="{FF2B5EF4-FFF2-40B4-BE49-F238E27FC236}">
                <a16:creationId xmlns:a16="http://schemas.microsoft.com/office/drawing/2014/main" id="{B40164AB-5D42-4695-8AEB-A035F37BD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72890" y="5009741"/>
            <a:ext cx="457200" cy="457200"/>
          </a:xfrm>
          <a:prstGeom prst="rect">
            <a:avLst/>
          </a:prstGeom>
        </p:spPr>
      </p:pic>
      <p:pic>
        <p:nvPicPr>
          <p:cNvPr id="43" name="Graphic 42" descr="Checkmark">
            <a:extLst>
              <a:ext uri="{FF2B5EF4-FFF2-40B4-BE49-F238E27FC236}">
                <a16:creationId xmlns:a16="http://schemas.microsoft.com/office/drawing/2014/main" id="{B38446B0-867C-4102-BE24-B1C9B9C70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2890" y="5698673"/>
            <a:ext cx="457200" cy="457200"/>
          </a:xfrm>
          <a:prstGeom prst="rect">
            <a:avLst/>
          </a:prstGeom>
        </p:spPr>
      </p:pic>
      <p:pic>
        <p:nvPicPr>
          <p:cNvPr id="44" name="Graphic 43" descr="Close">
            <a:extLst>
              <a:ext uri="{FF2B5EF4-FFF2-40B4-BE49-F238E27FC236}">
                <a16:creationId xmlns:a16="http://schemas.microsoft.com/office/drawing/2014/main" id="{E5665DB9-4EDA-4345-B60B-9584293C5C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99319" y="2854965"/>
            <a:ext cx="457200" cy="457200"/>
          </a:xfrm>
          <a:prstGeom prst="rect">
            <a:avLst/>
          </a:prstGeom>
        </p:spPr>
      </p:pic>
      <p:pic>
        <p:nvPicPr>
          <p:cNvPr id="45" name="Graphic 44" descr="Close">
            <a:extLst>
              <a:ext uri="{FF2B5EF4-FFF2-40B4-BE49-F238E27FC236}">
                <a16:creationId xmlns:a16="http://schemas.microsoft.com/office/drawing/2014/main" id="{6617B513-A41A-49D4-80E6-85EDD435B8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2880791"/>
            <a:ext cx="457200" cy="457200"/>
          </a:xfrm>
          <a:prstGeom prst="rect">
            <a:avLst/>
          </a:prstGeom>
        </p:spPr>
      </p:pic>
      <p:pic>
        <p:nvPicPr>
          <p:cNvPr id="48" name="Graphic 47" descr="Close">
            <a:extLst>
              <a:ext uri="{FF2B5EF4-FFF2-40B4-BE49-F238E27FC236}">
                <a16:creationId xmlns:a16="http://schemas.microsoft.com/office/drawing/2014/main" id="{C5F54CF3-ED88-4E8A-B6A7-FDD4C41267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3417652"/>
            <a:ext cx="457200" cy="457200"/>
          </a:xfrm>
          <a:prstGeom prst="rect">
            <a:avLst/>
          </a:prstGeom>
        </p:spPr>
      </p:pic>
      <p:pic>
        <p:nvPicPr>
          <p:cNvPr id="49" name="Graphic 48" descr="Close">
            <a:extLst>
              <a:ext uri="{FF2B5EF4-FFF2-40B4-BE49-F238E27FC236}">
                <a16:creationId xmlns:a16="http://schemas.microsoft.com/office/drawing/2014/main" id="{69392D91-D124-44B0-BCB6-D96AB80A45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5994" y="3973394"/>
            <a:ext cx="457200" cy="457200"/>
          </a:xfrm>
          <a:prstGeom prst="rect">
            <a:avLst/>
          </a:prstGeom>
        </p:spPr>
      </p:pic>
      <p:pic>
        <p:nvPicPr>
          <p:cNvPr id="50" name="Graphic 49" descr="Close">
            <a:extLst>
              <a:ext uri="{FF2B5EF4-FFF2-40B4-BE49-F238E27FC236}">
                <a16:creationId xmlns:a16="http://schemas.microsoft.com/office/drawing/2014/main" id="{AC8D85AE-6EE7-40A9-A1F5-3E25F6AC08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13196" y="3972933"/>
            <a:ext cx="457200" cy="457200"/>
          </a:xfrm>
          <a:prstGeom prst="rect">
            <a:avLst/>
          </a:prstGeom>
        </p:spPr>
      </p:pic>
      <p:pic>
        <p:nvPicPr>
          <p:cNvPr id="51" name="Graphic 50" descr="Checkmark">
            <a:extLst>
              <a:ext uri="{FF2B5EF4-FFF2-40B4-BE49-F238E27FC236}">
                <a16:creationId xmlns:a16="http://schemas.microsoft.com/office/drawing/2014/main" id="{216BBC0D-7BDF-480E-8AF3-1AB7875AA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265" y="4027869"/>
            <a:ext cx="457200" cy="457200"/>
          </a:xfrm>
          <a:prstGeom prst="rect">
            <a:avLst/>
          </a:prstGeom>
        </p:spPr>
      </p:pic>
      <p:pic>
        <p:nvPicPr>
          <p:cNvPr id="52" name="Graphic 51" descr="Checkmark">
            <a:extLst>
              <a:ext uri="{FF2B5EF4-FFF2-40B4-BE49-F238E27FC236}">
                <a16:creationId xmlns:a16="http://schemas.microsoft.com/office/drawing/2014/main" id="{C74B3E37-8F76-4E41-A621-FBE3BCBC0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265" y="4509547"/>
            <a:ext cx="457200" cy="457200"/>
          </a:xfrm>
          <a:prstGeom prst="rect">
            <a:avLst/>
          </a:prstGeom>
        </p:spPr>
      </p:pic>
      <p:pic>
        <p:nvPicPr>
          <p:cNvPr id="53" name="Graphic 52" descr="Checkmark">
            <a:extLst>
              <a:ext uri="{FF2B5EF4-FFF2-40B4-BE49-F238E27FC236}">
                <a16:creationId xmlns:a16="http://schemas.microsoft.com/office/drawing/2014/main" id="{0CB2CBE4-C2BD-4AEE-8FE8-291D3A3EB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045" y="4482735"/>
            <a:ext cx="457200" cy="457200"/>
          </a:xfrm>
          <a:prstGeom prst="rect">
            <a:avLst/>
          </a:prstGeom>
        </p:spPr>
      </p:pic>
      <p:pic>
        <p:nvPicPr>
          <p:cNvPr id="54" name="Graphic 53" descr="Checkmark">
            <a:extLst>
              <a:ext uri="{FF2B5EF4-FFF2-40B4-BE49-F238E27FC236}">
                <a16:creationId xmlns:a16="http://schemas.microsoft.com/office/drawing/2014/main" id="{47384374-D729-4624-828D-53471EDC2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045" y="2879933"/>
            <a:ext cx="457200" cy="457200"/>
          </a:xfrm>
          <a:prstGeom prst="rect">
            <a:avLst/>
          </a:prstGeom>
        </p:spPr>
      </p:pic>
      <p:pic>
        <p:nvPicPr>
          <p:cNvPr id="56" name="Graphic 55" descr="Close">
            <a:extLst>
              <a:ext uri="{FF2B5EF4-FFF2-40B4-BE49-F238E27FC236}">
                <a16:creationId xmlns:a16="http://schemas.microsoft.com/office/drawing/2014/main" id="{0249C102-E364-4FC2-AF85-783191FB6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4595" y="3399420"/>
            <a:ext cx="457200" cy="457200"/>
          </a:xfrm>
          <a:prstGeom prst="rect">
            <a:avLst/>
          </a:prstGeom>
        </p:spPr>
      </p:pic>
      <p:pic>
        <p:nvPicPr>
          <p:cNvPr id="57" name="Graphic 56" descr="Close">
            <a:extLst>
              <a:ext uri="{FF2B5EF4-FFF2-40B4-BE49-F238E27FC236}">
                <a16:creationId xmlns:a16="http://schemas.microsoft.com/office/drawing/2014/main" id="{F48F2C23-4EE6-4AC1-B1F1-BEEF12F052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4595" y="3973394"/>
            <a:ext cx="457200" cy="457200"/>
          </a:xfrm>
          <a:prstGeom prst="rect">
            <a:avLst/>
          </a:prstGeom>
        </p:spPr>
      </p:pic>
      <p:pic>
        <p:nvPicPr>
          <p:cNvPr id="58" name="Graphic 57" descr="Close">
            <a:extLst>
              <a:ext uri="{FF2B5EF4-FFF2-40B4-BE49-F238E27FC236}">
                <a16:creationId xmlns:a16="http://schemas.microsoft.com/office/drawing/2014/main" id="{19016683-D903-454B-8A15-75243289A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4013" y="4509547"/>
            <a:ext cx="457200" cy="457200"/>
          </a:xfrm>
          <a:prstGeom prst="rect">
            <a:avLst/>
          </a:prstGeom>
        </p:spPr>
      </p:pic>
      <p:pic>
        <p:nvPicPr>
          <p:cNvPr id="59" name="Graphic 58" descr="Close">
            <a:extLst>
              <a:ext uri="{FF2B5EF4-FFF2-40B4-BE49-F238E27FC236}">
                <a16:creationId xmlns:a16="http://schemas.microsoft.com/office/drawing/2014/main" id="{C22600C9-BC2D-4292-8C2A-A64643120C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94353" y="5028962"/>
            <a:ext cx="457200" cy="457200"/>
          </a:xfrm>
          <a:prstGeom prst="rect">
            <a:avLst/>
          </a:prstGeom>
        </p:spPr>
      </p:pic>
      <p:pic>
        <p:nvPicPr>
          <p:cNvPr id="60" name="Graphic 59" descr="Checkmark">
            <a:extLst>
              <a:ext uri="{FF2B5EF4-FFF2-40B4-BE49-F238E27FC236}">
                <a16:creationId xmlns:a16="http://schemas.microsoft.com/office/drawing/2014/main" id="{9ABFCD62-EA17-4673-9564-70629EE92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853" y="3429000"/>
            <a:ext cx="457200" cy="457200"/>
          </a:xfrm>
          <a:prstGeom prst="rect">
            <a:avLst/>
          </a:prstGeom>
        </p:spPr>
      </p:pic>
      <p:pic>
        <p:nvPicPr>
          <p:cNvPr id="61" name="Graphic 60" descr="Checkmark">
            <a:extLst>
              <a:ext uri="{FF2B5EF4-FFF2-40B4-BE49-F238E27FC236}">
                <a16:creationId xmlns:a16="http://schemas.microsoft.com/office/drawing/2014/main" id="{BF06E868-073A-406F-ACB7-EA961CABF9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853" y="2879933"/>
            <a:ext cx="457200" cy="457200"/>
          </a:xfrm>
          <a:prstGeom prst="rect">
            <a:avLst/>
          </a:prstGeom>
        </p:spPr>
      </p:pic>
      <p:pic>
        <p:nvPicPr>
          <p:cNvPr id="62" name="Graphic 61" descr="Checkmark">
            <a:extLst>
              <a:ext uri="{FF2B5EF4-FFF2-40B4-BE49-F238E27FC236}">
                <a16:creationId xmlns:a16="http://schemas.microsoft.com/office/drawing/2014/main" id="{D1378AD7-8C25-4595-B264-94E5BFE2F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948" y="5008149"/>
            <a:ext cx="457200" cy="457200"/>
          </a:xfrm>
          <a:prstGeom prst="rect">
            <a:avLst/>
          </a:prstGeom>
        </p:spPr>
      </p:pic>
      <p:pic>
        <p:nvPicPr>
          <p:cNvPr id="63" name="Graphic 62" descr="Close">
            <a:extLst>
              <a:ext uri="{FF2B5EF4-FFF2-40B4-BE49-F238E27FC236}">
                <a16:creationId xmlns:a16="http://schemas.microsoft.com/office/drawing/2014/main" id="{44839E27-694C-483A-B921-904889229A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49432" y="2874847"/>
            <a:ext cx="457200" cy="457200"/>
          </a:xfrm>
          <a:prstGeom prst="rect">
            <a:avLst/>
          </a:prstGeom>
        </p:spPr>
      </p:pic>
      <p:sp>
        <p:nvSpPr>
          <p:cNvPr id="64" name="Text Placeholder 2">
            <a:extLst>
              <a:ext uri="{FF2B5EF4-FFF2-40B4-BE49-F238E27FC236}">
                <a16:creationId xmlns:a16="http://schemas.microsoft.com/office/drawing/2014/main" id="{91CDE2CD-7CD8-423C-914D-7F2EA4EE4229}"/>
              </a:ext>
            </a:extLst>
          </p:cNvPr>
          <p:cNvSpPr txBox="1">
            <a:spLocks/>
          </p:cNvSpPr>
          <p:nvPr/>
        </p:nvSpPr>
        <p:spPr>
          <a:xfrm>
            <a:off x="385510" y="1764460"/>
            <a:ext cx="4173427" cy="4498283"/>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b="1" dirty="0"/>
              <a:t>A</a:t>
            </a:r>
            <a:r>
              <a:rPr lang="en-US" sz="2200" dirty="0"/>
              <a:t> – Automatic detection of car turn signals [2]</a:t>
            </a:r>
          </a:p>
          <a:p>
            <a:pPr>
              <a:lnSpc>
                <a:spcPct val="100000"/>
              </a:lnSpc>
            </a:pPr>
            <a:r>
              <a:rPr lang="en-US" sz="2200" b="1" dirty="0"/>
              <a:t>B</a:t>
            </a:r>
            <a:r>
              <a:rPr lang="en-US" sz="2200" dirty="0"/>
              <a:t> – Real-time vehicular traffic violation detection [3]</a:t>
            </a:r>
          </a:p>
          <a:p>
            <a:pPr>
              <a:lnSpc>
                <a:spcPct val="100000"/>
              </a:lnSpc>
            </a:pPr>
            <a:r>
              <a:rPr lang="en-US" sz="2200" b="1" dirty="0"/>
              <a:t>C</a:t>
            </a:r>
            <a:r>
              <a:rPr lang="en-US" sz="2200" dirty="0"/>
              <a:t> – Driver direction control model [4]</a:t>
            </a:r>
          </a:p>
          <a:p>
            <a:pPr>
              <a:lnSpc>
                <a:spcPct val="100000"/>
              </a:lnSpc>
            </a:pPr>
            <a:r>
              <a:rPr lang="en-US" sz="2200" b="1" dirty="0"/>
              <a:t>D</a:t>
            </a:r>
            <a:r>
              <a:rPr lang="en-US" sz="2200" dirty="0"/>
              <a:t> – Deep learning-based detection of one-way traffic rule violation [1]</a:t>
            </a:r>
          </a:p>
          <a:p>
            <a:pPr>
              <a:lnSpc>
                <a:spcPct val="100000"/>
              </a:lnSpc>
            </a:pPr>
            <a:r>
              <a:rPr lang="en-US" sz="2200" b="1" dirty="0"/>
              <a:t>E</a:t>
            </a:r>
            <a:r>
              <a:rPr lang="en-US" sz="2200" dirty="0"/>
              <a:t> – Turn signal recognition in the frequency domain [6]</a:t>
            </a:r>
          </a:p>
        </p:txBody>
      </p:sp>
    </p:spTree>
    <p:extLst>
      <p:ext uri="{BB962C8B-B14F-4D97-AF65-F5344CB8AC3E}">
        <p14:creationId xmlns:p14="http://schemas.microsoft.com/office/powerpoint/2010/main" val="3474464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D59CA5AB-CD98-4EDD-A4FF-1EAD1E5E9569}"/>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a:off x="3834414" y="1700074"/>
            <a:ext cx="4199878" cy="419987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362403-6AFA-407C-BD32-CDCF550DDEFB}"/>
              </a:ext>
            </a:extLst>
          </p:cNvPr>
          <p:cNvSpPr>
            <a:spLocks noGrp="1"/>
          </p:cNvSpPr>
          <p:nvPr>
            <p:ph type="ctrTitle"/>
          </p:nvPr>
        </p:nvSpPr>
        <p:spPr>
          <a:xfrm>
            <a:off x="1242427" y="275208"/>
            <a:ext cx="4853573" cy="1347492"/>
          </a:xfrm>
        </p:spPr>
        <p:txBody>
          <a:bodyPr>
            <a:normAutofit/>
          </a:bodyPr>
          <a:lstStyle/>
          <a:p>
            <a:r>
              <a:rPr lang="en-US" dirty="0"/>
              <a:t>Research Problem</a:t>
            </a:r>
            <a:br>
              <a:rPr lang="en-US" dirty="0"/>
            </a:br>
            <a:endParaRPr lang="en-US" dirty="0"/>
          </a:p>
        </p:txBody>
      </p:sp>
      <p:sp>
        <p:nvSpPr>
          <p:cNvPr id="4" name="Subtitle 3">
            <a:extLst>
              <a:ext uri="{FF2B5EF4-FFF2-40B4-BE49-F238E27FC236}">
                <a16:creationId xmlns:a16="http://schemas.microsoft.com/office/drawing/2014/main" id="{4A8A3C49-E14A-4452-B171-FE439130E325}"/>
              </a:ext>
            </a:extLst>
          </p:cNvPr>
          <p:cNvSpPr>
            <a:spLocks noGrp="1"/>
          </p:cNvSpPr>
          <p:nvPr>
            <p:ph type="subTitle" idx="1"/>
          </p:nvPr>
        </p:nvSpPr>
        <p:spPr>
          <a:xfrm>
            <a:off x="1331495" y="1411550"/>
            <a:ext cx="9847044" cy="4720526"/>
          </a:xfrm>
        </p:spPr>
        <p:txBody>
          <a:bodyPr lIns="91440" tIns="45720" rIns="91440" bIns="45720" anchor="t"/>
          <a:lstStyle/>
          <a:p>
            <a:pPr marL="342900" indent="-342900" algn="just">
              <a:buFont typeface="Wingdings" panose="020B0604020202020204" pitchFamily="34" charset="0"/>
              <a:buChar char="v"/>
            </a:pPr>
            <a:r>
              <a:rPr lang="en-US" dirty="0">
                <a:solidFill>
                  <a:schemeClr val="accent1"/>
                </a:solidFill>
                <a:ea typeface="+mn-lt"/>
                <a:cs typeface="Times New Roman"/>
              </a:rPr>
              <a:t>Considering Sri Lanka’s Express way there are lots of accidents occur due to the violations of traffic rules. But still they did not come across the proper solution.</a:t>
            </a:r>
          </a:p>
          <a:p>
            <a:pPr algn="just"/>
            <a:endParaRPr lang="en-US" dirty="0">
              <a:solidFill>
                <a:schemeClr val="accent1"/>
              </a:solidFill>
              <a:ea typeface="+mn-lt"/>
              <a:cs typeface="+mn-lt"/>
            </a:endParaRPr>
          </a:p>
          <a:p>
            <a:pPr marL="342900" indent="-342900" algn="just">
              <a:buFont typeface="Wingdings" panose="020B0604020202020204" pitchFamily="34" charset="0"/>
              <a:buChar char="v"/>
            </a:pPr>
            <a:r>
              <a:rPr lang="en-US" dirty="0">
                <a:solidFill>
                  <a:schemeClr val="accent1"/>
                </a:solidFill>
                <a:ea typeface="+mn-lt"/>
                <a:cs typeface="+mn-lt"/>
              </a:rPr>
              <a:t>Vehicle can overtake another vehicle without using a signal light and vehicle can drive reverse direction, if they miss the exit ramp or entered through a wrong ramp.</a:t>
            </a:r>
          </a:p>
          <a:p>
            <a:pPr algn="just"/>
            <a:endParaRPr lang="en-US" dirty="0">
              <a:solidFill>
                <a:schemeClr val="accent1"/>
              </a:solidFill>
              <a:ea typeface="+mn-lt"/>
              <a:cs typeface="+mn-lt"/>
            </a:endParaRPr>
          </a:p>
          <a:p>
            <a:pPr marL="342900" indent="-342900" algn="just">
              <a:buFont typeface="Wingdings" panose="020B0604020202020204" pitchFamily="34" charset="0"/>
              <a:buChar char="v"/>
            </a:pPr>
            <a:r>
              <a:rPr lang="en-US" dirty="0">
                <a:solidFill>
                  <a:schemeClr val="accent1"/>
                </a:solidFill>
                <a:ea typeface="+mn-lt"/>
                <a:cs typeface="+mn-lt"/>
              </a:rPr>
              <a:t>Due to above mentioned violations lots of accidents occur in the expressway and those accidents cause lots of severe damages including loss of life.</a:t>
            </a:r>
            <a:endParaRPr lang="en-US" dirty="0">
              <a:solidFill>
                <a:schemeClr val="accent1"/>
              </a:solidFill>
            </a:endParaRPr>
          </a:p>
          <a:p>
            <a:endParaRPr lang="en-US" sz="3200" dirty="0"/>
          </a:p>
          <a:p>
            <a:endParaRPr lang="en-US" sz="3200" dirty="0"/>
          </a:p>
          <a:p>
            <a:endParaRPr lang="en-US" dirty="0"/>
          </a:p>
        </p:txBody>
      </p:sp>
      <p:sp>
        <p:nvSpPr>
          <p:cNvPr id="8" name="Rectangle 7">
            <a:extLst>
              <a:ext uri="{FF2B5EF4-FFF2-40B4-BE49-F238E27FC236}">
                <a16:creationId xmlns:a16="http://schemas.microsoft.com/office/drawing/2014/main" id="{326597F3-BE23-419E-9159-22CC34229AB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4021905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cene, way, outdoor, road&#10;&#10;Description automatically generated">
            <a:extLst>
              <a:ext uri="{FF2B5EF4-FFF2-40B4-BE49-F238E27FC236}">
                <a16:creationId xmlns:a16="http://schemas.microsoft.com/office/drawing/2014/main" id="{FC18BBB4-C580-4B5C-8E3C-D5BE7738F23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896" r="22896"/>
          <a:stretch>
            <a:fillRect/>
          </a:stretch>
        </p:blipFill>
        <p:spPr>
          <a:xfrm>
            <a:off x="8251334" y="1051561"/>
            <a:ext cx="3940665" cy="4846319"/>
          </a:xfrm>
        </p:spPr>
      </p:pic>
      <p:sp>
        <p:nvSpPr>
          <p:cNvPr id="2" name="Content Placeholder 1">
            <a:extLst>
              <a:ext uri="{FF2B5EF4-FFF2-40B4-BE49-F238E27FC236}">
                <a16:creationId xmlns:a16="http://schemas.microsoft.com/office/drawing/2014/main" id="{86993BDB-FD12-4035-949F-26EF07CE0468}"/>
              </a:ext>
            </a:extLst>
          </p:cNvPr>
          <p:cNvSpPr>
            <a:spLocks noGrp="1"/>
          </p:cNvSpPr>
          <p:nvPr>
            <p:ph idx="1"/>
          </p:nvPr>
        </p:nvSpPr>
        <p:spPr>
          <a:xfrm>
            <a:off x="533400" y="2886702"/>
            <a:ext cx="9182100" cy="3203282"/>
          </a:xfrm>
        </p:spPr>
        <p:txBody>
          <a:bodyPr lIns="91440" tIns="45720" rIns="91440" bIns="45720" anchor="t">
            <a:normAutofit fontScale="92500" lnSpcReduction="10000"/>
          </a:bodyPr>
          <a:lstStyle/>
          <a:p>
            <a:pPr marL="0" indent="0">
              <a:buNone/>
            </a:pPr>
            <a:endParaRPr lang="en-US" dirty="0"/>
          </a:p>
          <a:p>
            <a:pPr>
              <a:lnSpc>
                <a:spcPct val="100000"/>
              </a:lnSpc>
            </a:pPr>
            <a:r>
              <a:rPr lang="en-US" dirty="0">
                <a:solidFill>
                  <a:schemeClr val="accent1"/>
                </a:solidFill>
                <a:ea typeface="Calibri" panose="020F0502020204030204" pitchFamily="34" charset="0"/>
                <a:cs typeface="Times New Roman"/>
              </a:rPr>
              <a:t>Cover the entire road using CCTV </a:t>
            </a:r>
            <a:endParaRPr lang="en-US" dirty="0">
              <a:solidFill>
                <a:schemeClr val="accent1"/>
              </a:solidFill>
              <a:effectLst/>
              <a:ea typeface="Calibri" panose="020F0502020204030204" pitchFamily="34" charset="0"/>
              <a:cs typeface="Times New Roman" panose="02020603050405020304" pitchFamily="18" charset="0"/>
            </a:endParaRPr>
          </a:p>
          <a:p>
            <a:pPr>
              <a:lnSpc>
                <a:spcPct val="100000"/>
              </a:lnSpc>
            </a:pPr>
            <a:r>
              <a:rPr lang="en-US" dirty="0">
                <a:solidFill>
                  <a:schemeClr val="accent1"/>
                </a:solidFill>
              </a:rPr>
              <a:t>If the vehicle is moving on reverse direction, the system display it as a “Reverse violation”</a:t>
            </a:r>
          </a:p>
          <a:p>
            <a:pPr>
              <a:lnSpc>
                <a:spcPct val="100000"/>
              </a:lnSpc>
            </a:pPr>
            <a:r>
              <a:rPr lang="en-US" dirty="0">
                <a:solidFill>
                  <a:schemeClr val="accent1"/>
                </a:solidFill>
              </a:rPr>
              <a:t>In the overtake violation, when vehicle is overtaking another vehicle without using a proper signal light, the system detects as a “Overtake violation”</a:t>
            </a:r>
          </a:p>
          <a:p>
            <a:pPr>
              <a:lnSpc>
                <a:spcPct val="100000"/>
              </a:lnSpc>
            </a:pPr>
            <a:r>
              <a:rPr lang="en-US" dirty="0">
                <a:solidFill>
                  <a:schemeClr val="accent1"/>
                </a:solidFill>
              </a:rPr>
              <a:t>System displays the vehicle information such as, Vehicle type, violation type, license plate and date and time</a:t>
            </a:r>
          </a:p>
        </p:txBody>
      </p:sp>
      <p:sp>
        <p:nvSpPr>
          <p:cNvPr id="3" name="Text Placeholder 2">
            <a:extLst>
              <a:ext uri="{FF2B5EF4-FFF2-40B4-BE49-F238E27FC236}">
                <a16:creationId xmlns:a16="http://schemas.microsoft.com/office/drawing/2014/main" id="{F5BD356D-5BA9-4FCE-BAC5-99BABA86406F}"/>
              </a:ext>
            </a:extLst>
          </p:cNvPr>
          <p:cNvSpPr>
            <a:spLocks noGrp="1"/>
          </p:cNvSpPr>
          <p:nvPr>
            <p:ph type="body" sz="quarter" idx="13"/>
          </p:nvPr>
        </p:nvSpPr>
        <p:spPr>
          <a:xfrm>
            <a:off x="531378" y="1783054"/>
            <a:ext cx="8452824" cy="1103648"/>
          </a:xfrm>
        </p:spPr>
        <p:txBody>
          <a:bodyPr lIns="91440" tIns="45720" rIns="91440" bIns="45720" anchor="t"/>
          <a:lstStyle/>
          <a:p>
            <a:pPr>
              <a:lnSpc>
                <a:spcPct val="100000"/>
              </a:lnSpc>
            </a:pPr>
            <a:r>
              <a:rPr lang="en-US" sz="2400" dirty="0">
                <a:solidFill>
                  <a:schemeClr val="accent1"/>
                </a:solidFill>
                <a:cs typeface="Iskoola Pota"/>
              </a:rPr>
              <a:t>Develop a system to reduce the occurrence of accidents by implementing tracking mechanism to detect violations on Express way.</a:t>
            </a:r>
            <a:endParaRPr lang="en-US" sz="2400" dirty="0">
              <a:solidFill>
                <a:schemeClr val="accent1"/>
              </a:solidFill>
              <a:cs typeface="Calibri"/>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a:xfrm>
            <a:off x="531378" y="768016"/>
            <a:ext cx="7342622" cy="679784"/>
          </a:xfrm>
        </p:spPr>
        <p:txBody>
          <a:bodyPr/>
          <a:lstStyle/>
          <a:p>
            <a:r>
              <a:rPr lang="en-US" dirty="0"/>
              <a:t>Objective</a:t>
            </a: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4840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a:xfrm>
            <a:off x="6283842" y="1987420"/>
            <a:ext cx="5213614" cy="1789855"/>
          </a:xfrm>
        </p:spPr>
        <p:txBody>
          <a:bodyPr/>
          <a:lstStyle/>
          <a:p>
            <a:r>
              <a:rPr lang="en-US" dirty="0"/>
              <a:t>IT18134018</a:t>
            </a:r>
            <a:br>
              <a:rPr lang="en-US" dirty="0"/>
            </a:br>
            <a:r>
              <a:rPr lang="en-US" dirty="0"/>
              <a:t>Bojitha Mindula A.M.K</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dirty="0"/>
              <a:t>Software Engineering</a:t>
            </a:r>
            <a:endParaRPr lang="en-GB" dirty="0"/>
          </a:p>
        </p:txBody>
      </p:sp>
      <p:sp>
        <p:nvSpPr>
          <p:cNvPr id="10" name="Rectangle 9">
            <a:extLst>
              <a:ext uri="{FF2B5EF4-FFF2-40B4-BE49-F238E27FC236}">
                <a16:creationId xmlns:a16="http://schemas.microsoft.com/office/drawing/2014/main" id="{8C8EC0E1-AA5A-4687-97D2-D82C9C599237}"/>
              </a:ext>
            </a:extLst>
          </p:cNvPr>
          <p:cNvSpPr/>
          <p:nvPr/>
        </p:nvSpPr>
        <p:spPr>
          <a:xfrm>
            <a:off x="2632435" y="6477710"/>
            <a:ext cx="6822283" cy="380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a:t>
            </a:r>
            <a:r>
              <a:rPr lang="en-US" dirty="0">
                <a:solidFill>
                  <a:schemeClr val="tx1"/>
                </a:solidFill>
              </a:rPr>
              <a:t>2021-238</a:t>
            </a:r>
            <a:endParaRPr lang="en-US" sz="1800" dirty="0">
              <a:solidFill>
                <a:schemeClr val="tx1"/>
              </a:solidFill>
            </a:endParaRPr>
          </a:p>
        </p:txBody>
      </p:sp>
      <p:pic>
        <p:nvPicPr>
          <p:cNvPr id="12" name="Picture Placeholder 11">
            <a:extLst>
              <a:ext uri="{FF2B5EF4-FFF2-40B4-BE49-F238E27FC236}">
                <a16:creationId xmlns:a16="http://schemas.microsoft.com/office/drawing/2014/main" id="{C602782F-73C4-4AD7-B0CF-8B8EFC25C4D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6490" b="6490"/>
          <a:stretch>
            <a:fillRect/>
          </a:stretch>
        </p:blipFill>
        <p:spPr>
          <a:xfrm>
            <a:off x="1099134" y="859994"/>
            <a:ext cx="4427537" cy="4990390"/>
          </a:xfrm>
        </p:spPr>
      </p:pic>
    </p:spTree>
    <p:extLst>
      <p:ext uri="{BB962C8B-B14F-4D97-AF65-F5344CB8AC3E}">
        <p14:creationId xmlns:p14="http://schemas.microsoft.com/office/powerpoint/2010/main" val="2906272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1F05AAA-2BEF-46EF-8671-8C2DED22C576}"/>
              </a:ext>
            </a:extLst>
          </p:cNvPr>
          <p:cNvSpPr>
            <a:spLocks noGrp="1"/>
          </p:cNvSpPr>
          <p:nvPr>
            <p:ph type="title"/>
          </p:nvPr>
        </p:nvSpPr>
        <p:spPr>
          <a:xfrm>
            <a:off x="479242" y="169816"/>
            <a:ext cx="5281478" cy="763223"/>
          </a:xfrm>
        </p:spPr>
        <p:txBody>
          <a:bodyPr>
            <a:normAutofit/>
          </a:bodyPr>
          <a:lstStyle/>
          <a:p>
            <a:r>
              <a:rPr lang="en-US" dirty="0"/>
              <a:t>Methodology</a:t>
            </a:r>
          </a:p>
        </p:txBody>
      </p:sp>
      <p:sp>
        <p:nvSpPr>
          <p:cNvPr id="7" name="TextBox 6">
            <a:extLst>
              <a:ext uri="{FF2B5EF4-FFF2-40B4-BE49-F238E27FC236}">
                <a16:creationId xmlns:a16="http://schemas.microsoft.com/office/drawing/2014/main" id="{412D66D5-1DE2-4E23-8469-F38F047290EE}"/>
              </a:ext>
            </a:extLst>
          </p:cNvPr>
          <p:cNvSpPr txBox="1"/>
          <p:nvPr/>
        </p:nvSpPr>
        <p:spPr>
          <a:xfrm>
            <a:off x="664358" y="893851"/>
            <a:ext cx="10635014" cy="68788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a:rPr>
              <a:t>CCTV cameras captures the real time moving vehicles from the Express way.</a:t>
            </a:r>
          </a:p>
          <a:p>
            <a:pPr marL="285750" indent="-285750">
              <a:lnSpc>
                <a:spcPct val="150000"/>
              </a:lnSpc>
              <a:buFont typeface="Arial" panose="020B0604020202020204" pitchFamily="34" charset="0"/>
              <a:buChar char="•"/>
            </a:pPr>
            <a:r>
              <a:rPr lang="en-US" dirty="0">
                <a:solidFill>
                  <a:schemeClr val="accent1"/>
                </a:solidFill>
                <a:effectLst/>
                <a:ea typeface="Calibri" panose="020F0502020204030204" pitchFamily="34" charset="0"/>
                <a:cs typeface="Times New Roman"/>
              </a:rPr>
              <a:t>The </a:t>
            </a:r>
            <a:r>
              <a:rPr lang="en-US" dirty="0">
                <a:solidFill>
                  <a:schemeClr val="accent1"/>
                </a:solidFill>
                <a:ea typeface="Calibri" panose="020F0502020204030204" pitchFamily="34" charset="0"/>
                <a:cs typeface="Times New Roman"/>
              </a:rPr>
              <a:t>frames</a:t>
            </a:r>
            <a:r>
              <a:rPr lang="en-US" dirty="0">
                <a:solidFill>
                  <a:schemeClr val="accent1"/>
                </a:solidFill>
                <a:effectLst/>
                <a:ea typeface="Calibri" panose="020F0502020204030204" pitchFamily="34" charset="0"/>
                <a:cs typeface="Times New Roman"/>
              </a:rPr>
              <a:t> are divided into single size from captured Data.</a:t>
            </a:r>
          </a:p>
          <a:p>
            <a:pPr marL="285750" indent="-285750">
              <a:lnSpc>
                <a:spcPct val="150000"/>
              </a:lnSpc>
              <a:buFont typeface="Arial" panose="020B0604020202020204" pitchFamily="34" charset="0"/>
              <a:buChar char="•"/>
            </a:pPr>
            <a:r>
              <a:rPr lang="en-US" dirty="0">
                <a:solidFill>
                  <a:schemeClr val="accent1"/>
                </a:solidFill>
                <a:effectLst/>
                <a:ea typeface="Calibri" panose="020F0502020204030204" pitchFamily="34" charset="0"/>
                <a:cs typeface="Times New Roman" panose="02020603050405020304" pitchFamily="18" charset="0"/>
              </a:rPr>
              <a:t>The frames are preprocessed and resized using OpenCV functions.</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Then the next step is to load the video and convert it into gray-scale.</a:t>
            </a:r>
            <a:endParaRPr lang="en-US" dirty="0">
              <a:solidFill>
                <a:schemeClr val="accent1"/>
              </a:solidFill>
              <a:effectLst/>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TensorFlow is used to detects, locating and tracing a vehicle from a video.</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YOLO algorithm is used to get high accuracy and speed of object detection in real-time.</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In the reverse violation, first system check if vehicle is driving on wrong direction, then system detect that object.</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Then individual frames are point into the specific object and display this is a reverse violation.</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In the overtake violation, when one object is overtaking another object, It will be detected first using YOLO.</a:t>
            </a:r>
          </a:p>
          <a:p>
            <a:pPr marL="285750" indent="-285750">
              <a:lnSpc>
                <a:spcPct val="150000"/>
              </a:lnSpc>
              <a:buFont typeface="Arial" panose="020B0604020202020204" pitchFamily="34" charset="0"/>
              <a:buChar char="•"/>
            </a:pPr>
            <a:r>
              <a:rPr lang="en-US" dirty="0">
                <a:solidFill>
                  <a:schemeClr val="accent1"/>
                </a:solidFill>
                <a:ea typeface="Calibri" panose="020F0502020204030204" pitchFamily="34" charset="0"/>
                <a:cs typeface="Times New Roman" panose="02020603050405020304" pitchFamily="18" charset="0"/>
              </a:rPr>
              <a:t>After that set the annotations to the overtaking vehicle object and check whether lights are on/off. If light is off within specific time duration, It will be detecting and give output as an overtaking violation, Otherwise usually system run its own way.</a:t>
            </a:r>
          </a:p>
          <a:p>
            <a:pPr marL="285750" indent="-285750">
              <a:lnSpc>
                <a:spcPct val="150000"/>
              </a:lnSpc>
              <a:buFont typeface="Arial" panose="020B0604020202020204" pitchFamily="34" charset="0"/>
              <a:buChar char="•"/>
            </a:pPr>
            <a:endParaRPr lang="en-US" dirty="0">
              <a:solidFill>
                <a:schemeClr val="accent1"/>
              </a:solidFill>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US" dirty="0">
              <a:solidFill>
                <a:schemeClr val="accent1"/>
              </a:solidFill>
              <a:ea typeface="Calibri" panose="020F0502020204030204" pitchFamily="34" charset="0"/>
              <a:cs typeface="Times New Roman" panose="02020603050405020304" pitchFamily="18" charset="0"/>
            </a:endParaRPr>
          </a:p>
          <a:p>
            <a:pPr marL="285750" indent="-285750">
              <a:lnSpc>
                <a:spcPct val="100000"/>
              </a:lnSpc>
              <a:buFont typeface="Arial" panose="020B0604020202020204" pitchFamily="34" charset="0"/>
              <a:buChar char="•"/>
            </a:pPr>
            <a:endParaRPr lang="en-US" dirty="0">
              <a:solidFill>
                <a:schemeClr val="accent1"/>
              </a:solidFill>
              <a:effectLst/>
              <a:ea typeface="Calibri" panose="020F0502020204030204" pitchFamily="34" charset="0"/>
              <a:cs typeface="Times New Roman" panose="02020603050405020304" pitchFamily="18" charset="0"/>
            </a:endParaRPr>
          </a:p>
          <a:p>
            <a:pPr>
              <a:lnSpc>
                <a:spcPct val="100000"/>
              </a:lnSpc>
            </a:pPr>
            <a:endParaRPr lang="en-US" dirty="0">
              <a:solidFill>
                <a:schemeClr val="accent1"/>
              </a:solidFill>
              <a:effectLs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D784C6D6-4B82-4175-82BF-29ABAF515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3938276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7697E6-7739-4611-8252-DECC789D35FA}"/>
              </a:ext>
            </a:extLst>
          </p:cNvPr>
          <p:cNvSpPr/>
          <p:nvPr/>
        </p:nvSpPr>
        <p:spPr>
          <a:xfrm>
            <a:off x="-65316" y="693909"/>
            <a:ext cx="3082563" cy="707886"/>
          </a:xfrm>
          <a:prstGeom prst="rect">
            <a:avLst/>
          </a:prstGeom>
          <a:noFill/>
        </p:spPr>
        <p:txBody>
          <a:bodyPr wrap="square" lIns="91440" tIns="45720" rIns="91440" bIns="45720">
            <a:spAutoFit/>
          </a:bodyPr>
          <a:lstStyle/>
          <a:p>
            <a:pPr algn="ctr"/>
            <a:r>
              <a:rPr lang="en-US" sz="4000" b="1" cap="none" spc="0" dirty="0">
                <a:ln w="12700">
                  <a:solidFill>
                    <a:schemeClr val="accent3">
                      <a:lumMod val="50000"/>
                    </a:schemeClr>
                  </a:solidFill>
                  <a:prstDash val="solid"/>
                </a:ln>
                <a:solidFill>
                  <a:srgbClr val="002060"/>
                </a:solidFill>
                <a:effectLst>
                  <a:innerShdw blurRad="177800">
                    <a:schemeClr val="accent3">
                      <a:lumMod val="50000"/>
                    </a:schemeClr>
                  </a:innerShdw>
                </a:effectLst>
              </a:rPr>
              <a:t>Methodology</a:t>
            </a:r>
          </a:p>
        </p:txBody>
      </p:sp>
      <p:sp>
        <p:nvSpPr>
          <p:cNvPr id="16" name="Rectangle 15">
            <a:extLst>
              <a:ext uri="{FF2B5EF4-FFF2-40B4-BE49-F238E27FC236}">
                <a16:creationId xmlns:a16="http://schemas.microsoft.com/office/drawing/2014/main" id="{9D8701D6-320E-47B7-8194-152D843F63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4" name="Text Placeholder 63">
            <a:extLst>
              <a:ext uri="{FF2B5EF4-FFF2-40B4-BE49-F238E27FC236}">
                <a16:creationId xmlns:a16="http://schemas.microsoft.com/office/drawing/2014/main" id="{37B8C568-7D8C-4907-9876-E8388A267003}"/>
              </a:ext>
            </a:extLst>
          </p:cNvPr>
          <p:cNvSpPr>
            <a:spLocks noGrp="1"/>
          </p:cNvSpPr>
          <p:nvPr>
            <p:ph type="body" sz="quarter" idx="16"/>
          </p:nvPr>
        </p:nvSpPr>
        <p:spPr>
          <a:xfrm>
            <a:off x="131230" y="1411098"/>
            <a:ext cx="2886017" cy="321143"/>
          </a:xfrm>
        </p:spPr>
        <p:txBody>
          <a:bodyPr/>
          <a:lstStyle/>
          <a:p>
            <a:r>
              <a:rPr lang="en-US" dirty="0"/>
              <a:t>Component Overview Diagram</a:t>
            </a:r>
            <a:endParaRPr lang="en-GB" dirty="0"/>
          </a:p>
        </p:txBody>
      </p:sp>
      <p:pic>
        <p:nvPicPr>
          <p:cNvPr id="3" name="Picture 2" descr="Diagram, schematic&#10;&#10;Description automatically generated">
            <a:extLst>
              <a:ext uri="{FF2B5EF4-FFF2-40B4-BE49-F238E27FC236}">
                <a16:creationId xmlns:a16="http://schemas.microsoft.com/office/drawing/2014/main" id="{7AB5964F-392E-4001-A8AA-60BF4A07B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541" y="600891"/>
            <a:ext cx="8978597" cy="5839097"/>
          </a:xfrm>
          <a:prstGeom prst="rect">
            <a:avLst/>
          </a:prstGeom>
        </p:spPr>
      </p:pic>
    </p:spTree>
    <p:extLst>
      <p:ext uri="{BB962C8B-B14F-4D97-AF65-F5344CB8AC3E}">
        <p14:creationId xmlns:p14="http://schemas.microsoft.com/office/powerpoint/2010/main" val="1963741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1F05AAA-2BEF-46EF-8671-8C2DED22C576}"/>
              </a:ext>
            </a:extLst>
          </p:cNvPr>
          <p:cNvSpPr>
            <a:spLocks noGrp="1"/>
          </p:cNvSpPr>
          <p:nvPr>
            <p:ph type="title"/>
          </p:nvPr>
        </p:nvSpPr>
        <p:spPr>
          <a:xfrm>
            <a:off x="426990" y="230819"/>
            <a:ext cx="8333222" cy="976544"/>
          </a:xfrm>
        </p:spPr>
        <p:txBody>
          <a:bodyPr>
            <a:normAutofit/>
          </a:bodyPr>
          <a:lstStyle/>
          <a:p>
            <a:r>
              <a:rPr lang="en-US" dirty="0"/>
              <a:t>Technologies and Algorithms</a:t>
            </a:r>
          </a:p>
        </p:txBody>
      </p:sp>
      <p:sp>
        <p:nvSpPr>
          <p:cNvPr id="9" name="TextBox 8">
            <a:extLst>
              <a:ext uri="{FF2B5EF4-FFF2-40B4-BE49-F238E27FC236}">
                <a16:creationId xmlns:a16="http://schemas.microsoft.com/office/drawing/2014/main" id="{86EFE1DC-F989-49E3-902C-0114EC9073CC}"/>
              </a:ext>
            </a:extLst>
          </p:cNvPr>
          <p:cNvSpPr txBox="1"/>
          <p:nvPr/>
        </p:nvSpPr>
        <p:spPr>
          <a:xfrm>
            <a:off x="411645" y="2381807"/>
            <a:ext cx="5309887" cy="169706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dirty="0">
                <a:solidFill>
                  <a:schemeClr val="accent1"/>
                </a:solidFill>
              </a:rPr>
              <a:t>Python – OpenCV, TensorFlow, YOLO</a:t>
            </a:r>
          </a:p>
          <a:p>
            <a:pPr marL="285750" indent="-285750">
              <a:lnSpc>
                <a:spcPct val="150000"/>
              </a:lnSpc>
              <a:buFont typeface="Wingdings" panose="05000000000000000000" pitchFamily="2" charset="2"/>
              <a:buChar char="v"/>
            </a:pPr>
            <a:r>
              <a:rPr lang="en-US" sz="2400" dirty="0" err="1">
                <a:solidFill>
                  <a:schemeClr val="accent1"/>
                </a:solidFill>
              </a:rPr>
              <a:t>Haar</a:t>
            </a:r>
            <a:r>
              <a:rPr lang="en-US" sz="2400" dirty="0">
                <a:solidFill>
                  <a:schemeClr val="accent1"/>
                </a:solidFill>
              </a:rPr>
              <a:t> Classifier</a:t>
            </a:r>
          </a:p>
          <a:p>
            <a:pPr marL="285750" indent="-285750">
              <a:lnSpc>
                <a:spcPct val="150000"/>
              </a:lnSpc>
              <a:buFont typeface="Wingdings" panose="05000000000000000000" pitchFamily="2" charset="2"/>
              <a:buChar char="v"/>
            </a:pPr>
            <a:r>
              <a:rPr lang="en-US" sz="2400" dirty="0" err="1">
                <a:solidFill>
                  <a:schemeClr val="accent1"/>
                </a:solidFill>
              </a:rPr>
              <a:t>Pycharm</a:t>
            </a:r>
            <a:r>
              <a:rPr lang="en-US" sz="2400" dirty="0">
                <a:solidFill>
                  <a:schemeClr val="accent1"/>
                </a:solidFill>
              </a:rPr>
              <a:t> Tool</a:t>
            </a:r>
          </a:p>
        </p:txBody>
      </p:sp>
      <p:sp>
        <p:nvSpPr>
          <p:cNvPr id="10" name="TextBox 9">
            <a:extLst>
              <a:ext uri="{FF2B5EF4-FFF2-40B4-BE49-F238E27FC236}">
                <a16:creationId xmlns:a16="http://schemas.microsoft.com/office/drawing/2014/main" id="{B9AA157A-89B0-4164-B2E7-7ACAED056D7D}"/>
              </a:ext>
            </a:extLst>
          </p:cNvPr>
          <p:cNvSpPr txBox="1"/>
          <p:nvPr/>
        </p:nvSpPr>
        <p:spPr>
          <a:xfrm>
            <a:off x="4598126" y="2502926"/>
            <a:ext cx="5721531" cy="3077766"/>
          </a:xfrm>
          <a:prstGeom prst="rect">
            <a:avLst/>
          </a:prstGeom>
          <a:noFill/>
        </p:spPr>
        <p:txBody>
          <a:bodyPr wrap="square" rtlCol="0">
            <a:spAutoFit/>
          </a:bodyPr>
          <a:lstStyle/>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cs typeface="Times New Roman" panose="02020603050405020304" pitchFamily="18" charset="0"/>
              </a:rPr>
              <a:t>Image Classification</a:t>
            </a:r>
            <a:endParaRPr lang="en-US" sz="2400" i="0" u="none" strike="noStrike" dirty="0">
              <a:solidFill>
                <a:schemeClr val="accent1"/>
              </a:solidFill>
              <a:effectLst/>
              <a:cs typeface="Times New Roman" panose="02020603050405020304" pitchFamily="18" charset="0"/>
            </a:endParaRP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Image Segmentation</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Convolutional neural networks</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Faster R-CNN Deep Learning</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Computer vision</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background subtraction</a:t>
            </a:r>
            <a:endParaRPr lang="en-US" sz="2400" dirty="0">
              <a:solidFill>
                <a:schemeClr val="accent1"/>
              </a:solidFill>
              <a:cs typeface="Times New Roman" panose="02020603050405020304" pitchFamily="18" charset="0"/>
            </a:endParaRPr>
          </a:p>
        </p:txBody>
      </p:sp>
      <p:sp>
        <p:nvSpPr>
          <p:cNvPr id="11" name="Rectangle 10">
            <a:extLst>
              <a:ext uri="{FF2B5EF4-FFF2-40B4-BE49-F238E27FC236}">
                <a16:creationId xmlns:a16="http://schemas.microsoft.com/office/drawing/2014/main" id="{D784C6D6-4B82-4175-82BF-29ABAF515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Diagram&#10;&#10;Description automatically generated">
            <a:extLst>
              <a:ext uri="{FF2B5EF4-FFF2-40B4-BE49-F238E27FC236}">
                <a16:creationId xmlns:a16="http://schemas.microsoft.com/office/drawing/2014/main" id="{77306F82-47FD-4725-BEBF-B4134C3B1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0411" y="201687"/>
            <a:ext cx="3927300" cy="2111452"/>
          </a:xfrm>
          <a:prstGeom prst="rect">
            <a:avLst/>
          </a:prstGeom>
        </p:spPr>
      </p:pic>
    </p:spTree>
    <p:extLst>
      <p:ext uri="{BB962C8B-B14F-4D97-AF65-F5344CB8AC3E}">
        <p14:creationId xmlns:p14="http://schemas.microsoft.com/office/powerpoint/2010/main" val="3199578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413916" y="111963"/>
            <a:ext cx="7423797" cy="800693"/>
          </a:xfrm>
        </p:spPr>
        <p:txBody>
          <a:bodyPr>
            <a:normAutofit/>
          </a:bodyPr>
          <a:lstStyle/>
          <a:p>
            <a:r>
              <a:rPr lang="en-US" dirty="0"/>
              <a:t>Evidences for the Completion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3644936" y="1160854"/>
            <a:ext cx="3985088" cy="6324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Data trained using </a:t>
            </a:r>
            <a:r>
              <a:rPr lang="en-US" dirty="0" err="1">
                <a:solidFill>
                  <a:schemeClr val="accent1"/>
                </a:solidFill>
              </a:rPr>
              <a:t>colab</a:t>
            </a:r>
            <a:endParaRPr lang="en-US" dirty="0">
              <a:solidFill>
                <a:schemeClr val="accent1"/>
              </a:solidFill>
            </a:endParaRPr>
          </a:p>
          <a:p>
            <a:endParaRPr lang="en-US" dirty="0"/>
          </a:p>
        </p:txBody>
      </p:sp>
      <p:pic>
        <p:nvPicPr>
          <p:cNvPr id="11" name="Picture 10" descr="Table&#10;&#10;Description automatically generated">
            <a:extLst>
              <a:ext uri="{FF2B5EF4-FFF2-40B4-BE49-F238E27FC236}">
                <a16:creationId xmlns:a16="http://schemas.microsoft.com/office/drawing/2014/main" id="{6BB5DBF6-225A-4A69-B33C-DF104C8B0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71" y="2101406"/>
            <a:ext cx="4343299" cy="3267316"/>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8D57CB57-84F4-4287-9305-EA39B2692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480" y="2101406"/>
            <a:ext cx="5605176" cy="3083716"/>
          </a:xfrm>
          <a:prstGeom prst="rect">
            <a:avLst/>
          </a:prstGeom>
        </p:spPr>
      </p:pic>
    </p:spTree>
    <p:extLst>
      <p:ext uri="{BB962C8B-B14F-4D97-AF65-F5344CB8AC3E}">
        <p14:creationId xmlns:p14="http://schemas.microsoft.com/office/powerpoint/2010/main" val="4153494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531485" y="106880"/>
            <a:ext cx="7384606" cy="800693"/>
          </a:xfrm>
        </p:spPr>
        <p:txBody>
          <a:bodyPr>
            <a:normAutofit/>
          </a:bodyPr>
          <a:lstStyle/>
          <a:p>
            <a:r>
              <a:rPr lang="en-US" dirty="0"/>
              <a:t>Evidences for the Completion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Text&#10;&#10;Description automatically generated">
            <a:extLst>
              <a:ext uri="{FF2B5EF4-FFF2-40B4-BE49-F238E27FC236}">
                <a16:creationId xmlns:a16="http://schemas.microsoft.com/office/drawing/2014/main" id="{875F4E05-F4F3-4B9E-97E6-4DC457653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435" y="1679651"/>
            <a:ext cx="6753463" cy="3498698"/>
          </a:xfrm>
          <a:prstGeom prst="rect">
            <a:avLst/>
          </a:prstGeom>
        </p:spPr>
      </p:pic>
    </p:spTree>
    <p:extLst>
      <p:ext uri="{BB962C8B-B14F-4D97-AF65-F5344CB8AC3E}">
        <p14:creationId xmlns:p14="http://schemas.microsoft.com/office/powerpoint/2010/main" val="1740205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466169" y="111963"/>
            <a:ext cx="8329990" cy="800693"/>
          </a:xfrm>
        </p:spPr>
        <p:txBody>
          <a:bodyPr/>
          <a:lstStyle/>
          <a:p>
            <a:r>
              <a:rPr lang="en-US" dirty="0"/>
              <a:t>Evidences for the Completion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3060648" y="1411561"/>
            <a:ext cx="5735511" cy="54046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Used annotations for reverse violation</a:t>
            </a:r>
          </a:p>
          <a:p>
            <a:endParaRPr lang="en-US" dirty="0"/>
          </a:p>
        </p:txBody>
      </p:sp>
      <p:pic>
        <p:nvPicPr>
          <p:cNvPr id="3" name="Picture 2">
            <a:extLst>
              <a:ext uri="{FF2B5EF4-FFF2-40B4-BE49-F238E27FC236}">
                <a16:creationId xmlns:a16="http://schemas.microsoft.com/office/drawing/2014/main" id="{45B7056D-0B39-4B22-83C8-4D5502E47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161" y="2072232"/>
            <a:ext cx="2466975" cy="1857375"/>
          </a:xfrm>
          <a:prstGeom prst="rect">
            <a:avLst/>
          </a:prstGeom>
        </p:spPr>
      </p:pic>
      <p:pic>
        <p:nvPicPr>
          <p:cNvPr id="7" name="Picture 6" descr="A car with its lights on&#10;&#10;Description automatically generated with low confidence">
            <a:extLst>
              <a:ext uri="{FF2B5EF4-FFF2-40B4-BE49-F238E27FC236}">
                <a16:creationId xmlns:a16="http://schemas.microsoft.com/office/drawing/2014/main" id="{B55E5E5F-A733-4E72-B378-022EAC3AD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674" y="2076995"/>
            <a:ext cx="2466975" cy="1847850"/>
          </a:xfrm>
          <a:prstGeom prst="rect">
            <a:avLst/>
          </a:prstGeom>
        </p:spPr>
      </p:pic>
      <p:pic>
        <p:nvPicPr>
          <p:cNvPr id="9" name="Picture 8" descr="A car with its lights on&#10;&#10;Description automatically generated with low confidence">
            <a:extLst>
              <a:ext uri="{FF2B5EF4-FFF2-40B4-BE49-F238E27FC236}">
                <a16:creationId xmlns:a16="http://schemas.microsoft.com/office/drawing/2014/main" id="{89144012-CB76-44D0-8828-E026B0538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187" y="2076995"/>
            <a:ext cx="2619375" cy="1743075"/>
          </a:xfrm>
          <a:prstGeom prst="rect">
            <a:avLst/>
          </a:prstGeom>
        </p:spPr>
      </p:pic>
      <p:pic>
        <p:nvPicPr>
          <p:cNvPr id="11" name="Picture 10" descr="A white car with its lights on&#10;&#10;Description automatically generated with low confidence">
            <a:extLst>
              <a:ext uri="{FF2B5EF4-FFF2-40B4-BE49-F238E27FC236}">
                <a16:creationId xmlns:a16="http://schemas.microsoft.com/office/drawing/2014/main" id="{CC6900B1-42C9-4FEC-803B-752DCBF086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173" y="4608784"/>
            <a:ext cx="3790950" cy="1200150"/>
          </a:xfrm>
          <a:prstGeom prst="rect">
            <a:avLst/>
          </a:prstGeom>
        </p:spPr>
      </p:pic>
      <p:pic>
        <p:nvPicPr>
          <p:cNvPr id="13" name="Picture 12" descr="A white car with its lights on&#10;&#10;Description automatically generated with medium confidence">
            <a:extLst>
              <a:ext uri="{FF2B5EF4-FFF2-40B4-BE49-F238E27FC236}">
                <a16:creationId xmlns:a16="http://schemas.microsoft.com/office/drawing/2014/main" id="{B13C1916-AE04-4CC5-9D94-B9C7406EC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1769" y="4315284"/>
            <a:ext cx="2066393" cy="1547800"/>
          </a:xfrm>
          <a:prstGeom prst="rect">
            <a:avLst/>
          </a:prstGeom>
        </p:spPr>
      </p:pic>
      <p:pic>
        <p:nvPicPr>
          <p:cNvPr id="16" name="Picture 15" descr="A car with its lights on&#10;&#10;Description automatically generated with medium confidence">
            <a:extLst>
              <a:ext uri="{FF2B5EF4-FFF2-40B4-BE49-F238E27FC236}">
                <a16:creationId xmlns:a16="http://schemas.microsoft.com/office/drawing/2014/main" id="{0A447CBA-17A1-4E3A-91B6-7D952A857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8796" y="4259944"/>
            <a:ext cx="2214156" cy="1658480"/>
          </a:xfrm>
          <a:prstGeom prst="rect">
            <a:avLst/>
          </a:prstGeom>
        </p:spPr>
      </p:pic>
    </p:spTree>
    <p:extLst>
      <p:ext uri="{BB962C8B-B14F-4D97-AF65-F5344CB8AC3E}">
        <p14:creationId xmlns:p14="http://schemas.microsoft.com/office/powerpoint/2010/main" val="3025624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570673" y="190341"/>
            <a:ext cx="7227852" cy="800693"/>
          </a:xfrm>
        </p:spPr>
        <p:txBody>
          <a:bodyPr>
            <a:normAutofit/>
          </a:bodyPr>
          <a:lstStyle/>
          <a:p>
            <a:r>
              <a:rPr lang="en-US" dirty="0"/>
              <a:t>Evidences for the Completion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7469777" y="1740667"/>
            <a:ext cx="4331743" cy="43204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Reverse violation detection using YOLO motion detection algorithm</a:t>
            </a:r>
          </a:p>
          <a:p>
            <a:pPr marL="342900" indent="-342900">
              <a:buFont typeface="Wingdings" panose="020B0604020202020204" pitchFamily="34" charset="0"/>
              <a:buChar char="v"/>
            </a:pPr>
            <a:r>
              <a:rPr lang="en-US" dirty="0">
                <a:solidFill>
                  <a:schemeClr val="accent1"/>
                </a:solidFill>
              </a:rPr>
              <a:t>The headlight must be turn on when vehicle is reversing</a:t>
            </a:r>
          </a:p>
          <a:p>
            <a:pPr marL="342900" indent="-342900">
              <a:buFont typeface="Wingdings" panose="020B0604020202020204" pitchFamily="34" charset="0"/>
              <a:buChar char="v"/>
            </a:pPr>
            <a:r>
              <a:rPr lang="en-US" dirty="0">
                <a:solidFill>
                  <a:schemeClr val="accent1"/>
                </a:solidFill>
              </a:rPr>
              <a:t>Set annotation to the headlight and can detect if vehicle is moving on reverse direction</a:t>
            </a:r>
          </a:p>
          <a:p>
            <a:endParaRPr lang="en-US" dirty="0"/>
          </a:p>
        </p:txBody>
      </p:sp>
      <p:pic>
        <p:nvPicPr>
          <p:cNvPr id="3" name="Picture 2" descr="A car parked in a parking lot&#10;&#10;Description automatically generated with low confidence">
            <a:extLst>
              <a:ext uri="{FF2B5EF4-FFF2-40B4-BE49-F238E27FC236}">
                <a16:creationId xmlns:a16="http://schemas.microsoft.com/office/drawing/2014/main" id="{069DA703-F1BD-466B-BCD8-5F575A8E3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80" y="1556196"/>
            <a:ext cx="6620796" cy="3591710"/>
          </a:xfrm>
          <a:prstGeom prst="rect">
            <a:avLst/>
          </a:prstGeom>
        </p:spPr>
      </p:pic>
    </p:spTree>
    <p:extLst>
      <p:ext uri="{BB962C8B-B14F-4D97-AF65-F5344CB8AC3E}">
        <p14:creationId xmlns:p14="http://schemas.microsoft.com/office/powerpoint/2010/main" val="1870147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999926A-38A5-4105-BD53-1D17A1AD0308}"/>
              </a:ext>
            </a:extLst>
          </p:cNvPr>
          <p:cNvSpPr>
            <a:spLocks noGrp="1"/>
          </p:cNvSpPr>
          <p:nvPr>
            <p:ph type="title"/>
          </p:nvPr>
        </p:nvSpPr>
        <p:spPr>
          <a:xfrm>
            <a:off x="517429" y="228600"/>
            <a:ext cx="10835122" cy="960204"/>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9AF5362A-B548-4602-B1BC-F9207C78E20D}"/>
              </a:ext>
            </a:extLst>
          </p:cNvPr>
          <p:cNvSpPr txBox="1"/>
          <p:nvPr/>
        </p:nvSpPr>
        <p:spPr>
          <a:xfrm>
            <a:off x="473482" y="1303176"/>
            <a:ext cx="5924843" cy="6324808"/>
          </a:xfrm>
          <a:prstGeom prst="rect">
            <a:avLst/>
          </a:prstGeom>
          <a:noFill/>
        </p:spPr>
        <p:txBody>
          <a:bodyPr wrap="square" rtlCol="0">
            <a:spAutoFit/>
          </a:bodyPr>
          <a:lstStyle/>
          <a:p>
            <a:r>
              <a:rPr lang="en-US" sz="2400" b="1" dirty="0">
                <a:solidFill>
                  <a:srgbClr val="002060"/>
                </a:solidFill>
              </a:rPr>
              <a:t>Functional Requirements</a:t>
            </a:r>
          </a:p>
          <a:p>
            <a:endParaRPr lang="en-US" sz="2400" dirty="0"/>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detects signal violation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detects vehicle is moving on reverse direction as violation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track the license plate of those violating vehicles with necessary information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Output as receive violation notification of the vehicles</a:t>
            </a:r>
          </a:p>
          <a:p>
            <a:pPr marL="342900" marR="0" lvl="0" indent="-342900">
              <a:lnSpc>
                <a:spcPct val="150000"/>
              </a:lnSpc>
              <a:spcBef>
                <a:spcPts val="0"/>
              </a:spcBef>
              <a:spcAft>
                <a:spcPts val="0"/>
              </a:spcAft>
              <a:buClr>
                <a:srgbClr val="00B050"/>
              </a:buClr>
              <a:buFont typeface="Wingdings" panose="05000000000000000000" pitchFamily="2" charset="2"/>
              <a:buChar char="v"/>
            </a:pPr>
            <a:endParaRPr lang="en-US" sz="2400" dirty="0">
              <a:solidFill>
                <a:schemeClr val="accent1"/>
              </a:solidFill>
              <a:effectLst/>
              <a:latin typeface="Calibri" panose="020F0502020204030204" pitchFamily="34" charset="0"/>
              <a:ea typeface="Calibri" panose="020F0502020204030204" pitchFamily="34" charset="0"/>
              <a:cs typeface="Iskoola Pota" panose="020B0502040204020203" pitchFamily="34" charset="0"/>
            </a:endParaRPr>
          </a:p>
          <a:p>
            <a:endParaRPr lang="en-US" sz="2400" dirty="0"/>
          </a:p>
        </p:txBody>
      </p:sp>
      <p:sp>
        <p:nvSpPr>
          <p:cNvPr id="8" name="TextBox 7">
            <a:extLst>
              <a:ext uri="{FF2B5EF4-FFF2-40B4-BE49-F238E27FC236}">
                <a16:creationId xmlns:a16="http://schemas.microsoft.com/office/drawing/2014/main" id="{5860B993-D7E8-4655-BE15-BCF453171132}"/>
              </a:ext>
            </a:extLst>
          </p:cNvPr>
          <p:cNvSpPr txBox="1"/>
          <p:nvPr/>
        </p:nvSpPr>
        <p:spPr>
          <a:xfrm>
            <a:off x="7418374" y="2572094"/>
            <a:ext cx="4782338" cy="3543727"/>
          </a:xfrm>
          <a:prstGeom prst="rect">
            <a:avLst/>
          </a:prstGeom>
          <a:noFill/>
        </p:spPr>
        <p:txBody>
          <a:bodyPr wrap="square" rtlCol="0">
            <a:spAutoFit/>
          </a:bodyPr>
          <a:lstStyle/>
          <a:p>
            <a:r>
              <a:rPr lang="en-US" sz="2400" b="1" dirty="0">
                <a:solidFill>
                  <a:srgbClr val="002060"/>
                </a:solidFill>
              </a:rPr>
              <a:t>Non - Functional Requirements</a:t>
            </a:r>
          </a:p>
          <a:p>
            <a:endParaRPr lang="en-US" sz="2400" dirty="0"/>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a typeface="Calibri" panose="020F0502020204030204" pitchFamily="34" charset="0"/>
                <a:cs typeface="Iskoola Pota" panose="020B0502040204020203" pitchFamily="34" charset="0"/>
              </a:rPr>
              <a:t>Availability</a:t>
            </a:r>
            <a:endParaRPr lang="en-US" sz="2400" dirty="0">
              <a:solidFill>
                <a:schemeClr val="accent1"/>
              </a:solidFill>
              <a:effectLst/>
              <a:ea typeface="Calibri" panose="020F0502020204030204" pitchFamily="34" charset="0"/>
              <a:cs typeface="Iskoola Pota" panose="020B0502040204020203" pitchFamily="34" charset="0"/>
            </a:endParaRP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ffectLst/>
                <a:ea typeface="Calibri" panose="020F0502020204030204" pitchFamily="34" charset="0"/>
                <a:cs typeface="Iskoola Pota" panose="020B0502040204020203" pitchFamily="34" charset="0"/>
              </a:rPr>
              <a:t>Accuracy</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a typeface="Calibri" panose="020F0502020204030204" pitchFamily="34" charset="0"/>
                <a:cs typeface="Iskoola Pota" panose="020B0502040204020203" pitchFamily="34" charset="0"/>
              </a:rPr>
              <a:t>Performance</a:t>
            </a:r>
            <a:endParaRPr lang="en-US" sz="2400" dirty="0">
              <a:solidFill>
                <a:schemeClr val="accent1"/>
              </a:solidFill>
              <a:effectLst/>
              <a:ea typeface="Calibri" panose="020F0502020204030204" pitchFamily="34" charset="0"/>
              <a:cs typeface="Iskoola Pota" panose="020B0502040204020203" pitchFamily="34" charset="0"/>
            </a:endParaRPr>
          </a:p>
          <a:p>
            <a:pPr marL="342900" indent="-342900">
              <a:lnSpc>
                <a:spcPct val="150000"/>
              </a:lnSpc>
              <a:buClr>
                <a:srgbClr val="00B050"/>
              </a:buClr>
              <a:buFont typeface="Wingdings" panose="05000000000000000000" pitchFamily="2" charset="2"/>
              <a:buChar char="v"/>
            </a:pPr>
            <a:r>
              <a:rPr lang="en-US" sz="2400" dirty="0">
                <a:solidFill>
                  <a:schemeClr val="accent1"/>
                </a:solidFill>
                <a:cs typeface="Calibri" panose="020F0502020204030204"/>
              </a:rPr>
              <a:t>Scalability</a:t>
            </a:r>
          </a:p>
          <a:p>
            <a:pPr marL="342900" indent="-342900">
              <a:lnSpc>
                <a:spcPct val="150000"/>
              </a:lnSpc>
              <a:buClr>
                <a:srgbClr val="00B050"/>
              </a:buClr>
              <a:buFont typeface="Wingdings" panose="05000000000000000000" pitchFamily="2" charset="2"/>
              <a:buChar char="v"/>
            </a:pPr>
            <a:r>
              <a:rPr lang="en-US" sz="2400" dirty="0">
                <a:solidFill>
                  <a:schemeClr val="accent1"/>
                </a:solidFill>
                <a:cs typeface="Calibri" panose="020F0502020204030204"/>
              </a:rPr>
              <a:t>Flexibility</a:t>
            </a:r>
          </a:p>
        </p:txBody>
      </p:sp>
      <p:sp>
        <p:nvSpPr>
          <p:cNvPr id="9" name="Rectangle 8">
            <a:extLst>
              <a:ext uri="{FF2B5EF4-FFF2-40B4-BE49-F238E27FC236}">
                <a16:creationId xmlns:a16="http://schemas.microsoft.com/office/drawing/2014/main" id="{87AEBD9C-FAE7-49C2-AD7C-E5DE8298E0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1658866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7353D5-7C61-46C0-8269-5D003158ABF7}"/>
              </a:ext>
            </a:extLst>
          </p:cNvPr>
          <p:cNvSpPr/>
          <p:nvPr/>
        </p:nvSpPr>
        <p:spPr>
          <a:xfrm>
            <a:off x="390063" y="343151"/>
            <a:ext cx="7040547" cy="646331"/>
          </a:xfrm>
          <a:prstGeom prst="rect">
            <a:avLst/>
          </a:prstGeom>
          <a:noFill/>
          <a:ln>
            <a:noFill/>
          </a:ln>
        </p:spPr>
        <p:txBody>
          <a:bodyPr wrap="square" lIns="91440" tIns="45720" rIns="91440" bIns="45720">
            <a:spAutoFit/>
          </a:bodyPr>
          <a:lstStyle/>
          <a:p>
            <a:pPr algn="ctr"/>
            <a:r>
              <a:rPr lang="en-US" sz="3600" b="1" dirty="0">
                <a:ln w="12700">
                  <a:solidFill>
                    <a:schemeClr val="accent3">
                      <a:lumMod val="50000"/>
                    </a:schemeClr>
                  </a:solidFill>
                  <a:prstDash val="solid"/>
                </a:ln>
                <a:solidFill>
                  <a:schemeClr val="accent1"/>
                </a:solidFill>
                <a:effectLst>
                  <a:innerShdw blurRad="177800">
                    <a:schemeClr val="accent3">
                      <a:lumMod val="50000"/>
                    </a:schemeClr>
                  </a:innerShdw>
                </a:effectLst>
              </a:rPr>
              <a:t>Work Breakdown Structure (WBS)</a:t>
            </a:r>
            <a:endParaRPr lang="en-US" sz="3600" b="1" cap="none" spc="0" dirty="0">
              <a:ln w="12700">
                <a:solidFill>
                  <a:schemeClr val="accent3">
                    <a:lumMod val="50000"/>
                  </a:schemeClr>
                </a:solidFill>
                <a:prstDash val="solid"/>
              </a:ln>
              <a:solidFill>
                <a:schemeClr val="accent1"/>
              </a:solidFill>
              <a:effectLst>
                <a:innerShdw blurRad="177800">
                  <a:schemeClr val="accent3">
                    <a:lumMod val="50000"/>
                  </a:schemeClr>
                </a:innerShdw>
              </a:effectLst>
            </a:endParaRPr>
          </a:p>
        </p:txBody>
      </p:sp>
      <p:sp>
        <p:nvSpPr>
          <p:cNvPr id="9" name="Rectangle 8">
            <a:extLst>
              <a:ext uri="{FF2B5EF4-FFF2-40B4-BE49-F238E27FC236}">
                <a16:creationId xmlns:a16="http://schemas.microsoft.com/office/drawing/2014/main" id="{665451A6-2BFE-4677-8C0F-81246F71D0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5" name="Picture 4" descr="Diagram&#10;&#10;Description automatically generated">
            <a:extLst>
              <a:ext uri="{FF2B5EF4-FFF2-40B4-BE49-F238E27FC236}">
                <a16:creationId xmlns:a16="http://schemas.microsoft.com/office/drawing/2014/main" id="{8C88A6F5-4D67-4D0B-B0E1-4A9CC8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91731"/>
            <a:ext cx="8915134" cy="5296639"/>
          </a:xfrm>
          <a:prstGeom prst="rect">
            <a:avLst/>
          </a:prstGeom>
        </p:spPr>
      </p:pic>
    </p:spTree>
    <p:extLst>
      <p:ext uri="{BB962C8B-B14F-4D97-AF65-F5344CB8AC3E}">
        <p14:creationId xmlns:p14="http://schemas.microsoft.com/office/powerpoint/2010/main" val="2599084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C4A12C-8FA2-422F-9543-3206269C3655}"/>
              </a:ext>
            </a:extLst>
          </p:cNvPr>
          <p:cNvSpPr/>
          <p:nvPr/>
        </p:nvSpPr>
        <p:spPr>
          <a:xfrm>
            <a:off x="676890" y="970211"/>
            <a:ext cx="4718906" cy="646331"/>
          </a:xfrm>
          <a:prstGeom prst="rect">
            <a:avLst/>
          </a:prstGeom>
          <a:noFill/>
        </p:spPr>
        <p:txBody>
          <a:bodyPr wrap="square" lIns="91440" tIns="45720" rIns="91440" bIns="45720">
            <a:spAutoFit/>
          </a:bodyPr>
          <a:lstStyle/>
          <a:p>
            <a:pPr algn="ctr"/>
            <a:r>
              <a:rPr lang="en-US" sz="3600" b="1" cap="none" spc="0" dirty="0">
                <a:ln w="12700">
                  <a:solidFill>
                    <a:schemeClr val="accent3">
                      <a:lumMod val="50000"/>
                    </a:schemeClr>
                  </a:solidFill>
                  <a:prstDash val="solid"/>
                </a:ln>
                <a:solidFill>
                  <a:schemeClr val="accent1"/>
                </a:solidFill>
                <a:effectLst>
                  <a:innerShdw blurRad="177800">
                    <a:schemeClr val="accent3">
                      <a:lumMod val="50000"/>
                    </a:schemeClr>
                  </a:innerShdw>
                </a:effectLst>
              </a:rPr>
              <a:t>Commercialization</a:t>
            </a:r>
          </a:p>
        </p:txBody>
      </p:sp>
      <p:sp>
        <p:nvSpPr>
          <p:cNvPr id="7" name="TextBox 6">
            <a:extLst>
              <a:ext uri="{FF2B5EF4-FFF2-40B4-BE49-F238E27FC236}">
                <a16:creationId xmlns:a16="http://schemas.microsoft.com/office/drawing/2014/main" id="{184C3055-8257-45F9-867C-971E50169B8C}"/>
              </a:ext>
            </a:extLst>
          </p:cNvPr>
          <p:cNvSpPr txBox="1"/>
          <p:nvPr/>
        </p:nvSpPr>
        <p:spPr>
          <a:xfrm>
            <a:off x="1445125" y="2110883"/>
            <a:ext cx="9376755" cy="2934137"/>
          </a:xfrm>
          <a:prstGeom prst="rect">
            <a:avLst/>
          </a:prstGeom>
          <a:noFill/>
        </p:spPr>
        <p:txBody>
          <a:bodyPr wrap="square" lIns="91440" tIns="45720" rIns="91440" bIns="45720" rtlCol="0" anchor="t">
            <a:spAutoFit/>
          </a:bodyPr>
          <a:lstStyle/>
          <a:p>
            <a:pPr marL="342900" indent="-342900">
              <a:lnSpc>
                <a:spcPct val="150000"/>
              </a:lnSpc>
              <a:spcBef>
                <a:spcPts val="1000"/>
              </a:spcBef>
              <a:buFont typeface="Wingdings"/>
              <a:buChar char="v"/>
            </a:pPr>
            <a:r>
              <a:rPr lang="en-US" sz="2400" dirty="0">
                <a:solidFill>
                  <a:schemeClr val="accent1"/>
                </a:solidFill>
                <a:ea typeface="+mn-lt"/>
                <a:cs typeface="+mn-lt"/>
              </a:rPr>
              <a:t>Since Sri Lanka does not have any kind of market, our system can be used in Express way. </a:t>
            </a:r>
            <a:endParaRPr lang="en-US" sz="2400" dirty="0">
              <a:solidFill>
                <a:schemeClr val="accent1"/>
              </a:solidFill>
              <a:cs typeface="Calibri" panose="020F0502020204030204"/>
            </a:endParaRPr>
          </a:p>
          <a:p>
            <a:pPr marL="342900" indent="-342900">
              <a:lnSpc>
                <a:spcPct val="150000"/>
              </a:lnSpc>
              <a:spcBef>
                <a:spcPts val="1000"/>
              </a:spcBef>
              <a:buFont typeface="Wingdings"/>
              <a:buChar char="v"/>
            </a:pPr>
            <a:r>
              <a:rPr lang="en-US" sz="2400" dirty="0">
                <a:solidFill>
                  <a:schemeClr val="accent1"/>
                </a:solidFill>
                <a:ea typeface="+mn-lt"/>
                <a:cs typeface="+mn-lt"/>
              </a:rPr>
              <a:t>Free at The Initial Stage and give a trial version.</a:t>
            </a:r>
          </a:p>
          <a:p>
            <a:pPr marL="342900" indent="-342900">
              <a:lnSpc>
                <a:spcPct val="150000"/>
              </a:lnSpc>
              <a:spcBef>
                <a:spcPts val="1000"/>
              </a:spcBef>
              <a:buFont typeface="Wingdings"/>
              <a:buChar char="v"/>
            </a:pPr>
            <a:r>
              <a:rPr lang="en-US" sz="2400" dirty="0">
                <a:solidFill>
                  <a:schemeClr val="accent1"/>
                </a:solidFill>
                <a:ea typeface="+mn-lt"/>
                <a:cs typeface="+mn-lt"/>
              </a:rPr>
              <a:t>If user prefer to use, they can purchase the system</a:t>
            </a:r>
          </a:p>
          <a:p>
            <a:pPr marL="342900" indent="-342900">
              <a:buFont typeface="Wingdings"/>
              <a:buChar char="v"/>
            </a:pPr>
            <a:endParaRPr lang="en-US" sz="2400" dirty="0">
              <a:solidFill>
                <a:schemeClr val="accent1"/>
              </a:solidFill>
              <a:cs typeface="Calibri"/>
            </a:endParaRPr>
          </a:p>
        </p:txBody>
      </p:sp>
      <p:sp>
        <p:nvSpPr>
          <p:cNvPr id="9" name="Rectangle 8">
            <a:extLst>
              <a:ext uri="{FF2B5EF4-FFF2-40B4-BE49-F238E27FC236}">
                <a16:creationId xmlns:a16="http://schemas.microsoft.com/office/drawing/2014/main" id="{A7351773-83C4-4A81-8CF1-E98B9291082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A picture containing chart&#10;&#10;Description automatically generated">
            <a:extLst>
              <a:ext uri="{FF2B5EF4-FFF2-40B4-BE49-F238E27FC236}">
                <a16:creationId xmlns:a16="http://schemas.microsoft.com/office/drawing/2014/main" id="{43530E2C-9A4B-4253-A11C-00DCF7AAD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168" y="2978331"/>
            <a:ext cx="2945836" cy="3152775"/>
          </a:xfrm>
          <a:prstGeom prst="rect">
            <a:avLst/>
          </a:prstGeom>
        </p:spPr>
      </p:pic>
    </p:spTree>
    <p:extLst>
      <p:ext uri="{BB962C8B-B14F-4D97-AF65-F5344CB8AC3E}">
        <p14:creationId xmlns:p14="http://schemas.microsoft.com/office/powerpoint/2010/main" val="281191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28600" y="-52844"/>
            <a:ext cx="10442359" cy="1981200"/>
          </a:xfrm>
        </p:spPr>
        <p:txBody>
          <a:bodyPr vert="horz" lIns="91440" tIns="45720" rIns="91440" bIns="45720" rtlCol="0" anchor="b">
            <a:normAutofit/>
          </a:bodyPr>
          <a:lstStyle/>
          <a:p>
            <a:pPr algn="ctr"/>
            <a:r>
              <a:rPr lang="en-US" dirty="0">
                <a:solidFill>
                  <a:srgbClr val="002060"/>
                </a:solidFill>
              </a:rPr>
              <a:t>Vehicle Type and License Plate</a:t>
            </a:r>
            <a:r>
              <a:rPr lang="en-US" sz="4400" dirty="0">
                <a:solidFill>
                  <a:srgbClr val="002060"/>
                </a:solidFill>
              </a:rPr>
              <a:t> Detection</a:t>
            </a:r>
            <a:br>
              <a:rPr lang="en-US" sz="4400" dirty="0">
                <a:solidFill>
                  <a:srgbClr val="002060"/>
                </a:solidFill>
              </a:rPr>
            </a:br>
            <a:endParaRPr lang="en-US" sz="4300" b="0" kern="1200" dirty="0">
              <a:solidFill>
                <a:srgbClr val="002060"/>
              </a:solidFill>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6" name="Picture 5">
            <a:extLst>
              <a:ext uri="{FF2B5EF4-FFF2-40B4-BE49-F238E27FC236}">
                <a16:creationId xmlns:a16="http://schemas.microsoft.com/office/drawing/2014/main" id="{EF292488-9009-4A0F-8622-FA1B7CD0B816}"/>
              </a:ext>
            </a:extLst>
          </p:cNvPr>
          <p:cNvPicPr/>
          <p:nvPr/>
        </p:nvPicPr>
        <p:blipFill>
          <a:blip r:embed="rId2" cstate="print"/>
          <a:srcRect/>
          <a:stretch/>
        </p:blipFill>
        <p:spPr>
          <a:xfrm>
            <a:off x="343740" y="1668861"/>
            <a:ext cx="4864962" cy="3613353"/>
          </a:xfrm>
          <a:prstGeom prst="rect">
            <a:avLst/>
          </a:prstGeom>
          <a:ln>
            <a:noFill/>
          </a:ln>
        </p:spPr>
      </p:pic>
      <p:sp>
        <p:nvSpPr>
          <p:cNvPr id="9" name="Rectangle 8">
            <a:extLst>
              <a:ext uri="{FF2B5EF4-FFF2-40B4-BE49-F238E27FC236}">
                <a16:creationId xmlns:a16="http://schemas.microsoft.com/office/drawing/2014/main" id="{20E5191E-C1E3-46C9-989D-5B0FB336EE73}"/>
              </a:ext>
            </a:extLst>
          </p:cNvPr>
          <p:cNvSpPr/>
          <p:nvPr/>
        </p:nvSpPr>
        <p:spPr>
          <a:xfrm>
            <a:off x="5323842" y="1548857"/>
            <a:ext cx="6087862" cy="3882281"/>
          </a:xfrm>
          <a:prstGeom prst="rect">
            <a:avLst/>
          </a:prstGeom>
        </p:spPr>
        <p:txBody>
          <a:bodyPr wrap="square" lIns="91440" tIns="45720" rIns="91440" bIns="45720" anchor="t">
            <a:spAutoFit/>
          </a:bodyPr>
          <a:lstStyle/>
          <a:p>
            <a:endParaRPr lang="en-US" sz="2400" dirty="0">
              <a:solidFill>
                <a:srgbClr val="002060"/>
              </a:solidFill>
              <a:latin typeface="+mj-lt"/>
            </a:endParaRP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There are few systems available on expressway to detect vehicle type. </a:t>
            </a:r>
          </a:p>
          <a:p>
            <a:pPr marL="457200" indent="-457200">
              <a:lnSpc>
                <a:spcPct val="150000"/>
              </a:lnSpc>
              <a:spcAft>
                <a:spcPts val="600"/>
              </a:spcAft>
              <a:buFont typeface="Arial" panose="020B0604020202020204" pitchFamily="34" charset="0"/>
              <a:buChar char="•"/>
            </a:pPr>
            <a:r>
              <a:rPr lang="en-US" sz="2400" dirty="0">
                <a:solidFill>
                  <a:srgbClr val="002060"/>
                </a:solidFill>
              </a:rPr>
              <a:t>There are no proper system to identify vehicle type and license plate. </a:t>
            </a:r>
          </a:p>
          <a:p>
            <a:pPr marL="457200" indent="-457200">
              <a:lnSpc>
                <a:spcPct val="150000"/>
              </a:lnSpc>
              <a:spcAft>
                <a:spcPts val="600"/>
              </a:spcAft>
              <a:buFont typeface="Arial" panose="020B0604020202020204" pitchFamily="34" charset="0"/>
              <a:buChar char="•"/>
            </a:pPr>
            <a:r>
              <a:rPr lang="en-US" sz="2400" dirty="0">
                <a:solidFill>
                  <a:schemeClr val="accent1"/>
                </a:solidFill>
              </a:rPr>
              <a:t>Automatic identification of vehicle type and license plate for use video surveillance.</a:t>
            </a:r>
            <a:endParaRPr lang="en-US" sz="2400" dirty="0">
              <a:solidFill>
                <a:schemeClr val="accent1"/>
              </a:solidFill>
              <a:latin typeface="+mj-lt"/>
              <a:cs typeface="Calibri"/>
            </a:endParaRPr>
          </a:p>
        </p:txBody>
      </p:sp>
    </p:spTree>
    <p:extLst>
      <p:ext uri="{BB962C8B-B14F-4D97-AF65-F5344CB8AC3E}">
        <p14:creationId xmlns:p14="http://schemas.microsoft.com/office/powerpoint/2010/main" val="25988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6C0A0-57FB-482E-BF83-9B7E4D706DBE}"/>
              </a:ext>
            </a:extLst>
          </p:cNvPr>
          <p:cNvSpPr>
            <a:spLocks noGrp="1"/>
          </p:cNvSpPr>
          <p:nvPr>
            <p:ph type="body" sz="quarter" idx="10"/>
          </p:nvPr>
        </p:nvSpPr>
        <p:spPr>
          <a:xfrm>
            <a:off x="519112" y="1470144"/>
            <a:ext cx="10834688" cy="4366005"/>
          </a:xfrm>
        </p:spPr>
        <p:txBody>
          <a:bodyPr lIns="91440" tIns="45720" rIns="91440" bIns="45720" anchor="t"/>
          <a:lstStyle/>
          <a:p>
            <a:pPr>
              <a:lnSpc>
                <a:spcPct val="100000"/>
              </a:lnSpc>
            </a:pPr>
            <a:r>
              <a:rPr lang="en-US" sz="1600" dirty="0"/>
              <a:t>[1] </a:t>
            </a:r>
            <a:r>
              <a:rPr lang="en-US" sz="1600" dirty="0">
                <a:effectLst/>
                <a:ea typeface="Times New Roman" panose="02020603050405020304" pitchFamily="18" charset="0"/>
              </a:rPr>
              <a:t>A. Samir, </a:t>
            </a:r>
            <a:r>
              <a:rPr lang="en-US" sz="1600" dirty="0">
                <a:effectLst/>
                <a:ea typeface="Calibri" panose="020F0502020204030204" pitchFamily="34" charset="0"/>
              </a:rPr>
              <a:t>"Automatic Traffic Violation Recording and Reporting System to Limit Traffic Accidents," </a:t>
            </a:r>
            <a:r>
              <a:rPr lang="en-US" sz="1600" i="1" dirty="0">
                <a:effectLst/>
                <a:ea typeface="Calibri" panose="020F0502020204030204" pitchFamily="34" charset="0"/>
              </a:rPr>
              <a:t>International Journal of Wireless &amp; Mobile Networks, </a:t>
            </a:r>
            <a:r>
              <a:rPr lang="en-US" sz="1600" dirty="0">
                <a:effectLst/>
                <a:ea typeface="Calibri" panose="020F0502020204030204" pitchFamily="34" charset="0"/>
              </a:rPr>
              <a:t>vol. 10, no. 1, p. 6, 2019.</a:t>
            </a:r>
            <a:endParaRPr lang="en-US" sz="1600" dirty="0"/>
          </a:p>
          <a:p>
            <a:pPr>
              <a:lnSpc>
                <a:spcPct val="100000"/>
              </a:lnSpc>
            </a:pPr>
            <a:r>
              <a:rPr lang="en-US" sz="1600" dirty="0"/>
              <a:t>[2] </a:t>
            </a:r>
            <a:r>
              <a:rPr lang="en-US" sz="1600" dirty="0">
                <a:effectLst/>
                <a:ea typeface="Times New Roman" panose="02020603050405020304" pitchFamily="18" charset="0"/>
              </a:rPr>
              <a:t>B. Julian, K. Adam, M. Tomasz, </a:t>
            </a:r>
            <a:r>
              <a:rPr lang="en-US" sz="1600" dirty="0" err="1">
                <a:effectLst/>
                <a:ea typeface="Times New Roman" panose="02020603050405020304" pitchFamily="18" charset="0"/>
              </a:rPr>
              <a:t>D.Adam</a:t>
            </a:r>
            <a:r>
              <a:rPr lang="en-US" sz="1600" dirty="0">
                <a:effectLst/>
                <a:ea typeface="Times New Roman" panose="02020603050405020304" pitchFamily="18" charset="0"/>
              </a:rPr>
              <a:t>, M. Krzysztof, P. Karol, </a:t>
            </a:r>
            <a:r>
              <a:rPr lang="en-US" sz="1600" dirty="0">
                <a:effectLst/>
                <a:ea typeface="Calibri" panose="020F0502020204030204" pitchFamily="34" charset="0"/>
              </a:rPr>
              <a:t>Julian B, "Automatic detection of traffic lights changes from red to green and car turn signals in order to improve urban traffic," IEEE, Egypt, 2014</a:t>
            </a:r>
            <a:r>
              <a:rPr lang="en-US" sz="1600" dirty="0">
                <a:effectLst/>
                <a:ea typeface="Times New Roman" panose="02020603050405020304" pitchFamily="18" charset="0"/>
              </a:rPr>
              <a:t>, pp. 1-6.</a:t>
            </a:r>
            <a:endParaRPr lang="en-US" sz="1600" dirty="0"/>
          </a:p>
          <a:p>
            <a:pPr>
              <a:lnSpc>
                <a:spcPct val="100000"/>
              </a:lnSpc>
            </a:pPr>
            <a:r>
              <a:rPr lang="en-US" sz="1600" dirty="0"/>
              <a:t>[3] </a:t>
            </a:r>
            <a:r>
              <a:rPr lang="en-US" sz="1600" dirty="0">
                <a:effectLst/>
                <a:ea typeface="Times New Roman" panose="02020603050405020304" pitchFamily="18" charset="0"/>
                <a:cs typeface="Times New Roman" panose="02020603050405020304" pitchFamily="18" charset="0"/>
              </a:rPr>
              <a:t>O. Guoyu, G. Yang, L. Ying, “Real-Time Vehicular Traffic Violation Detection in Traffic monitoring Stream,” In Proc. IEEE/WIC/ACM International Conferences on Web Intelligence and Intelligent Agent Technology 2012, pp. 1-5.</a:t>
            </a:r>
            <a:endParaRPr lang="en-US" sz="1600" dirty="0">
              <a:cs typeface="Times New Roman" panose="02020603050405020304" pitchFamily="18" charset="0"/>
            </a:endParaRPr>
          </a:p>
          <a:p>
            <a:pPr>
              <a:lnSpc>
                <a:spcPct val="100000"/>
              </a:lnSpc>
            </a:pPr>
            <a:r>
              <a:rPr lang="en-US" sz="1600" dirty="0"/>
              <a:t>[4] </a:t>
            </a:r>
            <a:r>
              <a:rPr lang="en-US" sz="1600" dirty="0">
                <a:effectLst/>
                <a:ea typeface="Times New Roman" panose="02020603050405020304" pitchFamily="18" charset="0"/>
                <a:cs typeface="Arial" panose="020B0604020202020204" pitchFamily="34" charset="0"/>
              </a:rPr>
              <a:t>I. Samir, I. </a:t>
            </a:r>
            <a:r>
              <a:rPr lang="en-US" sz="1600" dirty="0" err="1">
                <a:effectLst/>
                <a:ea typeface="Times New Roman" panose="02020603050405020304" pitchFamily="18" charset="0"/>
                <a:cs typeface="Arial" panose="020B0604020202020204" pitchFamily="34" charset="0"/>
              </a:rPr>
              <a:t>Ragim</a:t>
            </a:r>
            <a:r>
              <a:rPr lang="en-US" sz="1600" dirty="0">
                <a:effectLst/>
                <a:ea typeface="Times New Roman" panose="02020603050405020304" pitchFamily="18" charset="0"/>
                <a:cs typeface="Arial" panose="020B0604020202020204" pitchFamily="34" charset="0"/>
              </a:rPr>
              <a:t>, K. Boris, K</a:t>
            </a:r>
            <a:r>
              <a:rPr lang="en-US" sz="1600" dirty="0">
                <a:effectLst/>
                <a:ea typeface="Times New Roman" panose="02020603050405020304" pitchFamily="18" charset="0"/>
              </a:rPr>
              <a:t>. Vladimir, </a:t>
            </a:r>
            <a:r>
              <a:rPr lang="en-US" sz="1600" dirty="0">
                <a:effectLst/>
                <a:ea typeface="Calibri" panose="020F0502020204030204" pitchFamily="34" charset="0"/>
              </a:rPr>
              <a:t>"Algorithm for detecting violations of traffic rules based on computer vision approaches," </a:t>
            </a:r>
            <a:r>
              <a:rPr lang="en-US" sz="1600" i="1" dirty="0">
                <a:effectLst/>
                <a:ea typeface="Calibri" panose="020F0502020204030204" pitchFamily="34" charset="0"/>
              </a:rPr>
              <a:t>MATEC Web of Conferences, </a:t>
            </a:r>
            <a:r>
              <a:rPr lang="en-US" sz="1600" dirty="0">
                <a:effectLst/>
                <a:ea typeface="Calibri" panose="020F0502020204030204" pitchFamily="34" charset="0"/>
              </a:rPr>
              <a:t>vol. 5, no. 55, pp. 1-4, 2017.</a:t>
            </a:r>
            <a:endParaRPr lang="en-US" sz="1600" dirty="0"/>
          </a:p>
          <a:p>
            <a:pPr>
              <a:lnSpc>
                <a:spcPct val="100000"/>
              </a:lnSpc>
            </a:pPr>
            <a:r>
              <a:rPr lang="en-US" sz="1600" dirty="0"/>
              <a:t>[5] </a:t>
            </a:r>
            <a:r>
              <a:rPr lang="en-US" sz="1600" dirty="0">
                <a:effectLst/>
                <a:ea typeface="Times New Roman" panose="02020603050405020304" pitchFamily="18" charset="0"/>
                <a:cs typeface="Arial" panose="020B0604020202020204" pitchFamily="34" charset="0"/>
              </a:rPr>
              <a:t>J.N Lodwick</a:t>
            </a:r>
            <a:r>
              <a:rPr lang="en-US" sz="1600" dirty="0">
                <a:effectLst/>
                <a:ea typeface="Times New Roman" panose="02020603050405020304" pitchFamily="18" charset="0"/>
              </a:rPr>
              <a:t>, </a:t>
            </a:r>
            <a:r>
              <a:rPr lang="en-US" sz="1600" dirty="0">
                <a:effectLst/>
                <a:ea typeface="Calibri" panose="020F0502020204030204" pitchFamily="34" charset="0"/>
              </a:rPr>
              <a:t>"Expressway Operation Maintenance and Management Division Road Development Authority - Sri Lanka," Expressway, 2017. [Online]. Available: http://www.exway.rda.gov.lk/index.php?page=contact_us. [Accessed 22 February 2021].</a:t>
            </a:r>
          </a:p>
          <a:p>
            <a:pPr>
              <a:lnSpc>
                <a:spcPct val="100000"/>
              </a:lnSpc>
            </a:pPr>
            <a:r>
              <a:rPr lang="en-US" sz="1600" dirty="0">
                <a:cs typeface="Calibri"/>
              </a:rPr>
              <a:t>[6] </a:t>
            </a:r>
            <a:r>
              <a:rPr lang="en-US" sz="1600" dirty="0">
                <a:effectLst/>
                <a:ea typeface="Times New Roman" panose="02020603050405020304" pitchFamily="18" charset="0"/>
                <a:cs typeface="Times New Roman" panose="02020603050405020304" pitchFamily="18" charset="0"/>
              </a:rPr>
              <a:t>F. Bjorn, E. Markus, F. Uwe, </a:t>
            </a:r>
            <a:r>
              <a:rPr lang="en-US" sz="1600" dirty="0">
                <a:effectLst/>
                <a:ea typeface="Calibri" panose="020F0502020204030204" pitchFamily="34" charset="0"/>
                <a:cs typeface="Times New Roman" panose="02020603050405020304" pitchFamily="18" charset="0"/>
              </a:rPr>
              <a:t>"Car Change the Lane? - Turn Signal Recognition in the frequency domain," </a:t>
            </a:r>
            <a:r>
              <a:rPr lang="en-US" sz="1600" i="1" dirty="0">
                <a:effectLst/>
                <a:ea typeface="Calibri" panose="020F0502020204030204" pitchFamily="34" charset="0"/>
                <a:cs typeface="Times New Roman" panose="02020603050405020304" pitchFamily="18" charset="0"/>
              </a:rPr>
              <a:t>IEEE Intelligent Vehicles Symposium, </a:t>
            </a:r>
            <a:r>
              <a:rPr lang="en-US" sz="1600" dirty="0">
                <a:effectLst/>
                <a:ea typeface="Calibri" panose="020F0502020204030204" pitchFamily="34" charset="0"/>
                <a:cs typeface="Times New Roman" panose="02020603050405020304" pitchFamily="18" charset="0"/>
              </a:rPr>
              <a:t>vol. 4, pp. 8-11, 2014.</a:t>
            </a:r>
          </a:p>
        </p:txBody>
      </p:sp>
      <p:sp>
        <p:nvSpPr>
          <p:cNvPr id="3" name="Title 2">
            <a:extLst>
              <a:ext uri="{FF2B5EF4-FFF2-40B4-BE49-F238E27FC236}">
                <a16:creationId xmlns:a16="http://schemas.microsoft.com/office/drawing/2014/main" id="{F1E65193-17CD-4274-8029-FA87E3BDF8A8}"/>
              </a:ext>
            </a:extLst>
          </p:cNvPr>
          <p:cNvSpPr>
            <a:spLocks noGrp="1"/>
          </p:cNvSpPr>
          <p:nvPr>
            <p:ph type="title"/>
          </p:nvPr>
        </p:nvSpPr>
        <p:spPr/>
        <p:txBody>
          <a:bodyPr>
            <a:normAutofit fontScale="90000"/>
          </a:bodyPr>
          <a:lstStyle/>
          <a:p>
            <a:br>
              <a:rPr lang="en-US" dirty="0">
                <a:ea typeface="+mj-lt"/>
                <a:cs typeface="+mj-lt"/>
              </a:rPr>
            </a:br>
            <a:endParaRPr lang="en-US" dirty="0">
              <a:ea typeface="+mj-lt"/>
              <a:cs typeface="+mj-lt"/>
            </a:endParaRPr>
          </a:p>
          <a:p>
            <a:r>
              <a:rPr lang="en-US" dirty="0">
                <a:ea typeface="+mj-lt"/>
                <a:cs typeface="+mj-lt"/>
              </a:rPr>
              <a:t>References</a:t>
            </a:r>
            <a:endParaRPr lang="en-US" b="0" dirty="0">
              <a:ea typeface="+mj-lt"/>
              <a:cs typeface="+mj-lt"/>
            </a:endParaRPr>
          </a:p>
          <a:p>
            <a:endParaRPr lang="en-US" dirty="0">
              <a:cs typeface="Calibri"/>
            </a:endParaRPr>
          </a:p>
        </p:txBody>
      </p:sp>
      <p:sp>
        <p:nvSpPr>
          <p:cNvPr id="4" name="TextBox 3">
            <a:extLst>
              <a:ext uri="{FF2B5EF4-FFF2-40B4-BE49-F238E27FC236}">
                <a16:creationId xmlns:a16="http://schemas.microsoft.com/office/drawing/2014/main" id="{BCDAA64F-5D72-4E3C-B4E1-826640453FE6}"/>
              </a:ext>
            </a:extLst>
          </p:cNvPr>
          <p:cNvSpPr txBox="1"/>
          <p:nvPr/>
        </p:nvSpPr>
        <p:spPr>
          <a:xfrm>
            <a:off x="2600325" y="6496050"/>
            <a:ext cx="5048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2695423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11E1B28B-398E-4A6E-8DFF-49DEF441D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297" y="2226267"/>
            <a:ext cx="5668690" cy="4251516"/>
          </a:xfrm>
          <a:prstGeom prst="rect">
            <a:avLst/>
          </a:prstGeom>
          <a:noFill/>
        </p:spPr>
      </p:pic>
    </p:spTree>
    <p:extLst>
      <p:ext uri="{BB962C8B-B14F-4D97-AF65-F5344CB8AC3E}">
        <p14:creationId xmlns:p14="http://schemas.microsoft.com/office/powerpoint/2010/main" val="59582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08C378-55C1-4362-A6E3-C65F9940D57B}"/>
              </a:ext>
            </a:extLst>
          </p:cNvPr>
          <p:cNvSpPr/>
          <p:nvPr/>
        </p:nvSpPr>
        <p:spPr>
          <a:xfrm>
            <a:off x="518678" y="209028"/>
            <a:ext cx="8333222" cy="1147969"/>
          </a:xfrm>
          <a:prstGeom prst="rect">
            <a:avLst/>
          </a:prstGeom>
        </p:spPr>
        <p:txBody>
          <a:bodyPr vert="horz" lIns="91440" tIns="45720" rIns="91440" bIns="0" rtlCol="0" anchor="b">
            <a:normAutofit/>
          </a:bodyPr>
          <a:lstStyle/>
          <a:p>
            <a:pPr>
              <a:lnSpc>
                <a:spcPct val="90000"/>
              </a:lnSpc>
              <a:spcBef>
                <a:spcPct val="0"/>
              </a:spcBef>
              <a:spcAft>
                <a:spcPts val="600"/>
              </a:spcAft>
            </a:pPr>
            <a:r>
              <a:rPr lang="en-US" sz="4400" b="1" kern="1200">
                <a:solidFill>
                  <a:schemeClr val="accent1"/>
                </a:solidFill>
                <a:latin typeface="+mj-lt"/>
                <a:ea typeface="+mj-ea"/>
                <a:cs typeface="+mj-cs"/>
              </a:rPr>
              <a:t>Questions ?</a:t>
            </a:r>
          </a:p>
        </p:txBody>
      </p:sp>
      <p:pic>
        <p:nvPicPr>
          <p:cNvPr id="10" name="Picture 9">
            <a:extLst>
              <a:ext uri="{FF2B5EF4-FFF2-40B4-BE49-F238E27FC236}">
                <a16:creationId xmlns:a16="http://schemas.microsoft.com/office/drawing/2014/main" id="{C2CF3DA2-D8FC-4BDD-9DF9-9E837A452D0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flipH="1">
            <a:off x="3122022" y="1352704"/>
            <a:ext cx="5771753" cy="4328815"/>
          </a:xfrm>
          <a:prstGeom prst="rect">
            <a:avLst/>
          </a:prstGeom>
          <a:noFill/>
        </p:spPr>
      </p:pic>
    </p:spTree>
    <p:extLst>
      <p:ext uri="{BB962C8B-B14F-4D97-AF65-F5344CB8AC3E}">
        <p14:creationId xmlns:p14="http://schemas.microsoft.com/office/powerpoint/2010/main" val="89253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C11E83B-164B-4397-BED7-4AD9B296998B}"/>
              </a:ext>
            </a:extLst>
          </p:cNvPr>
          <p:cNvSpPr txBox="1">
            <a:spLocks/>
          </p:cNvSpPr>
          <p:nvPr/>
        </p:nvSpPr>
        <p:spPr>
          <a:xfrm>
            <a:off x="1331495" y="2006352"/>
            <a:ext cx="9792225" cy="412572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The ever-increasing number of violations of traffic rules has become a critical challenge in Sri Lanka.</a:t>
            </a:r>
          </a:p>
          <a:p>
            <a:pPr marL="342900" indent="-342900">
              <a:buFont typeface="Wingdings" panose="020B0604020202020204" pitchFamily="34" charset="0"/>
              <a:buChar char="v"/>
            </a:pPr>
            <a:r>
              <a:rPr lang="en-US" dirty="0">
                <a:solidFill>
                  <a:schemeClr val="accent1"/>
                </a:solidFill>
              </a:rPr>
              <a:t>The solution is to install vehicle type detection and </a:t>
            </a:r>
            <a:r>
              <a:rPr lang="en-US" sz="2400" dirty="0">
                <a:solidFill>
                  <a:srgbClr val="002060"/>
                </a:solidFill>
              </a:rPr>
              <a:t>license plate detection </a:t>
            </a:r>
            <a:r>
              <a:rPr lang="en-US" dirty="0">
                <a:solidFill>
                  <a:schemeClr val="accent1"/>
                </a:solidFill>
              </a:rPr>
              <a:t>systems on the expressway.</a:t>
            </a:r>
          </a:p>
          <a:p>
            <a:pPr marL="342900" indent="-342900">
              <a:buFont typeface="Wingdings" panose="020B0604020202020204" pitchFamily="34" charset="0"/>
              <a:buChar char="v"/>
            </a:pPr>
            <a:r>
              <a:rPr lang="en-US" dirty="0">
                <a:solidFill>
                  <a:schemeClr val="accent1"/>
                </a:solidFill>
              </a:rPr>
              <a:t>The system can automatically detect vehicle type and </a:t>
            </a:r>
            <a:r>
              <a:rPr lang="en-US" sz="2400" dirty="0">
                <a:solidFill>
                  <a:srgbClr val="002060"/>
                </a:solidFill>
              </a:rPr>
              <a:t>license plate .</a:t>
            </a:r>
            <a:endParaRPr lang="en-US" dirty="0">
              <a:solidFill>
                <a:schemeClr val="accent1"/>
              </a:solidFill>
            </a:endParaRPr>
          </a:p>
          <a:p>
            <a:pPr marL="342900" indent="-342900">
              <a:buFont typeface="Wingdings" panose="020B0604020202020204" pitchFamily="34" charset="0"/>
              <a:buChar char="v"/>
            </a:pPr>
            <a:r>
              <a:rPr lang="en-US" dirty="0">
                <a:solidFill>
                  <a:schemeClr val="accent1"/>
                </a:solidFill>
              </a:rPr>
              <a:t>The aim of this research work is to build up an automated system.</a:t>
            </a:r>
            <a:endParaRPr lang="en-US" dirty="0"/>
          </a:p>
        </p:txBody>
      </p:sp>
      <p:sp>
        <p:nvSpPr>
          <p:cNvPr id="5" name="Title 3">
            <a:extLst>
              <a:ext uri="{FF2B5EF4-FFF2-40B4-BE49-F238E27FC236}">
                <a16:creationId xmlns:a16="http://schemas.microsoft.com/office/drawing/2014/main" id="{3E9F48BC-8564-4DEB-AE7E-31A3548248F8}"/>
              </a:ext>
            </a:extLst>
          </p:cNvPr>
          <p:cNvSpPr>
            <a:spLocks noGrp="1"/>
          </p:cNvSpPr>
          <p:nvPr>
            <p:ph type="title"/>
          </p:nvPr>
        </p:nvSpPr>
        <p:spPr>
          <a:xfrm>
            <a:off x="962562" y="390617"/>
            <a:ext cx="8225826" cy="1136000"/>
          </a:xfrm>
        </p:spPr>
        <p:txBody>
          <a:bodyPr/>
          <a:lstStyle/>
          <a:p>
            <a:r>
              <a:rPr lang="en-US" dirty="0"/>
              <a:t>Background </a:t>
            </a:r>
          </a:p>
        </p:txBody>
      </p:sp>
      <p:sp>
        <p:nvSpPr>
          <p:cNvPr id="6" name="Rectangle 5">
            <a:extLst>
              <a:ext uri="{FF2B5EF4-FFF2-40B4-BE49-F238E27FC236}">
                <a16:creationId xmlns:a16="http://schemas.microsoft.com/office/drawing/2014/main" id="{515A0B4F-88E6-4127-8F48-212B77D08EEA}"/>
              </a:ext>
            </a:extLst>
          </p:cNvPr>
          <p:cNvSpPr/>
          <p:nvPr/>
        </p:nvSpPr>
        <p:spPr>
          <a:xfrm>
            <a:off x="2632435" y="6477710"/>
            <a:ext cx="6822283" cy="380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a:t>
            </a:r>
            <a:r>
              <a:rPr lang="en-US" dirty="0">
                <a:solidFill>
                  <a:schemeClr val="tx1"/>
                </a:solidFill>
              </a:rPr>
              <a:t>2021-238</a:t>
            </a:r>
            <a:endParaRPr lang="en-US" sz="1800" dirty="0">
              <a:solidFill>
                <a:schemeClr val="tx1"/>
              </a:solidFill>
            </a:endParaRPr>
          </a:p>
        </p:txBody>
      </p:sp>
    </p:spTree>
    <p:extLst>
      <p:ext uri="{BB962C8B-B14F-4D97-AF65-F5344CB8AC3E}">
        <p14:creationId xmlns:p14="http://schemas.microsoft.com/office/powerpoint/2010/main" val="2347348222"/>
      </p:ext>
    </p:extLst>
  </p:cSld>
  <p:clrMapOvr>
    <a:masterClrMapping/>
  </p:clrMapOvr>
</p:sld>
</file>

<file path=ppt/theme/theme1.xml><?xml version="1.0" encoding="utf-8"?>
<a:theme xmlns:a="http://schemas.openxmlformats.org/drawingml/2006/main" name="2020-085-Proposal-presentation">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3" ma:contentTypeDescription="Create a new document." ma:contentTypeScope="" ma:versionID="ede14bd37a11e0c025538a18525fe76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f136745f6bd46c637060b9f29946c817"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2DD1AF-4290-4B44-AE14-CB7B77CDC5BD}"/>
</file>

<file path=customXml/itemProps2.xml><?xml version="1.0" encoding="utf-8"?>
<ds:datastoreItem xmlns:ds="http://schemas.openxmlformats.org/officeDocument/2006/customXml" ds:itemID="{27C43E86-EFC1-497C-A9B8-9CFBE1B8F2EB}"/>
</file>

<file path=customXml/itemProps3.xml><?xml version="1.0" encoding="utf-8"?>
<ds:datastoreItem xmlns:ds="http://schemas.openxmlformats.org/officeDocument/2006/customXml" ds:itemID="{085AF1A4-6214-435E-8654-4E4328B47A0C}"/>
</file>

<file path=docProps/app.xml><?xml version="1.0" encoding="utf-8"?>
<Properties xmlns="http://schemas.openxmlformats.org/officeDocument/2006/extended-properties" xmlns:vt="http://schemas.openxmlformats.org/officeDocument/2006/docPropsVTypes">
  <TotalTime>3472</TotalTime>
  <Words>5310</Words>
  <Application>Microsoft Office PowerPoint</Application>
  <PresentationFormat>Widescreen</PresentationFormat>
  <Paragraphs>646</Paragraphs>
  <Slides>82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82</vt:i4>
      </vt:variant>
    </vt:vector>
  </HeadingPairs>
  <TitlesOfParts>
    <vt:vector size="91" baseType="lpstr">
      <vt:lpstr>Arial</vt:lpstr>
      <vt:lpstr>Arial Black</vt:lpstr>
      <vt:lpstr>Calibri</vt:lpstr>
      <vt:lpstr>Gill Sans SemiBold</vt:lpstr>
      <vt:lpstr>Times New Roman</vt:lpstr>
      <vt:lpstr>Wingdings</vt:lpstr>
      <vt:lpstr>Wingdings 2</vt:lpstr>
      <vt:lpstr>2020-085-Proposal-presentation</vt:lpstr>
      <vt:lpstr>Office Theme</vt:lpstr>
      <vt:lpstr>PowerPoint Presentation</vt:lpstr>
      <vt:lpstr>OUR TEAM</vt:lpstr>
      <vt:lpstr>Introduction</vt:lpstr>
      <vt:lpstr>Research problems</vt:lpstr>
      <vt:lpstr>Objectives</vt:lpstr>
      <vt:lpstr>System Diagram </vt:lpstr>
      <vt:lpstr>IT18134018 Bojitha Mindula A.M.K</vt:lpstr>
      <vt:lpstr>Vehicle Type and License Plate Detection </vt:lpstr>
      <vt:lpstr>Background </vt:lpstr>
      <vt:lpstr>Research Gap</vt:lpstr>
      <vt:lpstr>Research Problem </vt:lpstr>
      <vt:lpstr>Objectives</vt:lpstr>
      <vt:lpstr>Methodology</vt:lpstr>
      <vt:lpstr>Technologies and Algorithms</vt:lpstr>
      <vt:lpstr>Requirements</vt:lpstr>
      <vt:lpstr>Requirements</vt:lpstr>
      <vt:lpstr>Work Breakdown</vt:lpstr>
      <vt:lpstr>Completion of the project</vt:lpstr>
      <vt:lpstr>PowerPoint Presentation</vt:lpstr>
      <vt:lpstr>PowerPoint Presentation</vt:lpstr>
      <vt:lpstr>PowerPoint Presentation</vt:lpstr>
      <vt:lpstr>PowerPoint Presentation</vt:lpstr>
      <vt:lpstr>Detecting the Vehicle Type </vt:lpstr>
      <vt:lpstr>Commercialization </vt:lpstr>
      <vt:lpstr>References</vt:lpstr>
      <vt:lpstr>IT18097634 Ranasinghe M.M.C</vt:lpstr>
      <vt:lpstr>Illegal Vehicle Parking Detection </vt:lpstr>
      <vt:lpstr>Background </vt:lpstr>
      <vt:lpstr>Research Gap</vt:lpstr>
      <vt:lpstr>Research Problem </vt:lpstr>
      <vt:lpstr>Objective</vt:lpstr>
      <vt:lpstr>PowerPoint Presentation</vt:lpstr>
      <vt:lpstr>Technologies and Algorithms</vt:lpstr>
      <vt:lpstr>Requirements</vt:lpstr>
      <vt:lpstr>Completion of the project</vt:lpstr>
      <vt:lpstr>Completion of the project</vt:lpstr>
      <vt:lpstr>Completion of the project</vt:lpstr>
      <vt:lpstr>Completion of the project</vt:lpstr>
      <vt:lpstr>Completion of the project</vt:lpstr>
      <vt:lpstr>Completion of the project</vt:lpstr>
      <vt:lpstr>Completion of the project</vt:lpstr>
      <vt:lpstr>Completion of the project</vt:lpstr>
      <vt:lpstr>Completion of the project</vt:lpstr>
      <vt:lpstr>PowerPoint Presentation</vt:lpstr>
      <vt:lpstr>PowerPoint Presentation</vt:lpstr>
      <vt:lpstr>  References </vt:lpstr>
      <vt:lpstr>IT18148732  Tennakoon T.M.P.J.A.</vt:lpstr>
      <vt:lpstr>Speed Violation Detection</vt:lpstr>
      <vt:lpstr>Background</vt:lpstr>
      <vt:lpstr>Research Gap</vt:lpstr>
      <vt:lpstr>Research Problem</vt:lpstr>
      <vt:lpstr>Objectives</vt:lpstr>
      <vt:lpstr>Methodology</vt:lpstr>
      <vt:lpstr>Methodology</vt:lpstr>
      <vt:lpstr>PowerPoint Presentation</vt:lpstr>
      <vt:lpstr>Requirements</vt:lpstr>
      <vt:lpstr>Requirements cont’d</vt:lpstr>
      <vt:lpstr>Evidences for the completion</vt:lpstr>
      <vt:lpstr>Evidences for the completion</vt:lpstr>
      <vt:lpstr>Evidences for the completion</vt:lpstr>
      <vt:lpstr>Work Breakdown</vt:lpstr>
      <vt:lpstr>Commercialization</vt:lpstr>
      <vt:lpstr>References</vt:lpstr>
      <vt:lpstr>IT18185812 Rushdy Ahamed M.H</vt:lpstr>
      <vt:lpstr>Vehicle Signal and Reverse Violations Detection </vt:lpstr>
      <vt:lpstr>Background </vt:lpstr>
      <vt:lpstr>Research Gap</vt:lpstr>
      <vt:lpstr>Research Problem </vt:lpstr>
      <vt:lpstr>Objective</vt:lpstr>
      <vt:lpstr>Methodology</vt:lpstr>
      <vt:lpstr>PowerPoint Presentation</vt:lpstr>
      <vt:lpstr>Technologies and Algorithms</vt:lpstr>
      <vt:lpstr>Evidences for the Completion </vt:lpstr>
      <vt:lpstr>Evidences for the Completion </vt:lpstr>
      <vt:lpstr>Evidences for the Completion </vt:lpstr>
      <vt:lpstr>Evidences for the Completion </vt:lpstr>
      <vt:lpstr>Requirements</vt:lpstr>
      <vt:lpstr>PowerPoint Presentation</vt:lpstr>
      <vt:lpstr>PowerPoint Presentation</vt:lpstr>
      <vt:lpstr>  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Sasitha Layan</dc:creator>
  <cp:lastModifiedBy>Rushdy Ahamed</cp:lastModifiedBy>
  <cp:revision>141</cp:revision>
  <dcterms:created xsi:type="dcterms:W3CDTF">2020-08-12T07:20:03Z</dcterms:created>
  <dcterms:modified xsi:type="dcterms:W3CDTF">2021-07-07T08:36:51Z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